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57" r:id="rId5"/>
    <p:sldId id="296" r:id="rId6"/>
    <p:sldId id="277" r:id="rId7"/>
    <p:sldId id="297" r:id="rId8"/>
    <p:sldId id="281" r:id="rId9"/>
    <p:sldId id="298" r:id="rId10"/>
    <p:sldId id="283" r:id="rId11"/>
    <p:sldId id="284" r:id="rId12"/>
    <p:sldId id="294" r:id="rId13"/>
    <p:sldId id="299" r:id="rId14"/>
    <p:sldId id="289" r:id="rId15"/>
    <p:sldId id="290" r:id="rId16"/>
    <p:sldId id="292" r:id="rId17"/>
    <p:sldId id="300" r:id="rId18"/>
    <p:sldId id="303" r:id="rId19"/>
    <p:sldId id="301" r:id="rId20"/>
    <p:sldId id="293" r:id="rId21"/>
    <p:sldId id="304" r:id="rId22"/>
    <p:sldId id="302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  <p:embeddedFont>
      <p:font typeface="LEMON MILK Medium" panose="020B0604020202020204" charset="0"/>
      <p:regular r:id="rId32"/>
      <p:italic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Poppins Black" panose="00000A00000000000000" pitchFamily="2" charset="0"/>
      <p:bold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690"/>
    <a:srgbClr val="E9EBF5"/>
    <a:srgbClr val="CFD5EA"/>
    <a:srgbClr val="4472C4"/>
    <a:srgbClr val="B5CAF1"/>
    <a:srgbClr val="6B96E3"/>
    <a:srgbClr val="FFDA05"/>
    <a:srgbClr val="FFFF66"/>
    <a:srgbClr val="FDC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Report%20Tracer%20Study%202022%20D3,%20D4,%20S1,%20dan%20Profesi%20New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'6. Kompetensi Lulusan Modus'!$B$7</c:f>
              <c:strCache>
                <c:ptCount val="1"/>
                <c:pt idx="0">
                  <c:v>Kompetensi yang Dikuasai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'6. Kompetensi Lulusan Modus'!$C$6:$I$6</c:f>
              <c:strCache>
                <c:ptCount val="7"/>
                <c:pt idx="0">
                  <c:v>Etika</c:v>
                </c:pt>
                <c:pt idx="1">
                  <c:v>Keahlian Berdasarkan Bidang Ilmu</c:v>
                </c:pt>
                <c:pt idx="2">
                  <c:v>Bahasa Inggris</c:v>
                </c:pt>
                <c:pt idx="3">
                  <c:v>Penggunaan Teknologi Informasi</c:v>
                </c:pt>
                <c:pt idx="4">
                  <c:v>Komunikasi</c:v>
                </c:pt>
                <c:pt idx="5">
                  <c:v>Kerja Sama Tim</c:v>
                </c:pt>
                <c:pt idx="6">
                  <c:v>Pengembangan Diri</c:v>
                </c:pt>
              </c:strCache>
            </c:strRef>
          </c:cat>
          <c:val>
            <c:numRef>
              <c:f>'6. Kompetensi Lulusan Modus'!$C$7:$I$7</c:f>
              <c:numCache>
                <c:formatCode>0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D-44EC-A44B-5B1D880907F5}"/>
            </c:ext>
          </c:extLst>
        </c:ser>
        <c:ser>
          <c:idx val="1"/>
          <c:order val="1"/>
          <c:tx>
            <c:strRef>
              <c:f>'6. Kompetensi Lulusan Modus'!$B$8</c:f>
              <c:strCache>
                <c:ptCount val="1"/>
                <c:pt idx="0">
                  <c:v>Kompetensi yang Dibutuhkan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'6. Kompetensi Lulusan Modus'!$C$6:$I$6</c:f>
              <c:strCache>
                <c:ptCount val="7"/>
                <c:pt idx="0">
                  <c:v>Etika</c:v>
                </c:pt>
                <c:pt idx="1">
                  <c:v>Keahlian Berdasarkan Bidang Ilmu</c:v>
                </c:pt>
                <c:pt idx="2">
                  <c:v>Bahasa Inggris</c:v>
                </c:pt>
                <c:pt idx="3">
                  <c:v>Penggunaan Teknologi Informasi</c:v>
                </c:pt>
                <c:pt idx="4">
                  <c:v>Komunikasi</c:v>
                </c:pt>
                <c:pt idx="5">
                  <c:v>Kerja Sama Tim</c:v>
                </c:pt>
                <c:pt idx="6">
                  <c:v>Pengembangan Diri</c:v>
                </c:pt>
              </c:strCache>
            </c:strRef>
          </c:cat>
          <c:val>
            <c:numRef>
              <c:f>'6. Kompetensi Lulusan Modus'!$C$8:$I$8</c:f>
              <c:numCache>
                <c:formatCode>0</c:formatCode>
                <c:ptCount val="7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D-44EC-A44B-5B1D88090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36863"/>
        <c:axId val="49143103"/>
      </c:radarChart>
      <c:catAx>
        <c:axId val="4913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49143103"/>
        <c:crosses val="autoZero"/>
        <c:auto val="1"/>
        <c:lblAlgn val="ctr"/>
        <c:lblOffset val="100"/>
        <c:noMultiLvlLbl val="0"/>
      </c:catAx>
      <c:valAx>
        <c:axId val="4914310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491368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5C7E-6AE5-490F-8C28-7B83938E81B8}" type="datetimeFigureOut">
              <a:rPr lang="en-ID" smtClean="0"/>
              <a:t>08/02/2023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22781-E2C2-4323-89E8-6191188640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76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22781-E2C2-4323-89E8-619118864074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26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3.sv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ree, outdoor, spring&#10;&#10;Description automatically generated">
            <a:extLst>
              <a:ext uri="{FF2B5EF4-FFF2-40B4-BE49-F238E27FC236}">
                <a16:creationId xmlns:a16="http://schemas.microsoft.com/office/drawing/2014/main" id="{00CE9756-456C-A787-45A7-FCEC88C9A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7" r="27983"/>
          <a:stretch/>
        </p:blipFill>
        <p:spPr>
          <a:xfrm rot="16200000">
            <a:off x="2666998" y="-2666999"/>
            <a:ext cx="6858002" cy="12192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 descr="A collection of circles in various sizes and patterns">
            <a:extLst>
              <a:ext uri="{FF2B5EF4-FFF2-40B4-BE49-F238E27FC236}">
                <a16:creationId xmlns:a16="http://schemas.microsoft.com/office/drawing/2014/main" id="{CFE52BCE-4DC9-4A1E-CD38-915BB9903C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26335" y="4079245"/>
            <a:ext cx="7982430" cy="7982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AF9F1-0CDD-101D-6149-221D55296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7" r="-1"/>
          <a:stretch/>
        </p:blipFill>
        <p:spPr>
          <a:xfrm>
            <a:off x="8983614" y="-285722"/>
            <a:ext cx="3062755" cy="2195533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9A16EAB8-CBEF-D49A-3953-5076703C5061}"/>
              </a:ext>
            </a:extLst>
          </p:cNvPr>
          <p:cNvSpPr/>
          <p:nvPr userDrawn="1"/>
        </p:nvSpPr>
        <p:spPr>
          <a:xfrm rot="16200000">
            <a:off x="8293236" y="3974834"/>
            <a:ext cx="2923048" cy="5083631"/>
          </a:xfrm>
          <a:prstGeom prst="rtTriangle">
            <a:avLst/>
          </a:prstGeom>
          <a:solidFill>
            <a:srgbClr val="FFD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9" name="Graphic 8" descr="A collection of circles in various sizes and patterns">
            <a:extLst>
              <a:ext uri="{FF2B5EF4-FFF2-40B4-BE49-F238E27FC236}">
                <a16:creationId xmlns:a16="http://schemas.microsoft.com/office/drawing/2014/main" id="{A8ACDBAC-1443-6908-4F1A-A6AC622B44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6045" y="5784460"/>
            <a:ext cx="4572000" cy="4572000"/>
          </a:xfrm>
          <a:prstGeom prst="rect">
            <a:avLst/>
          </a:prstGeom>
        </p:spPr>
      </p:pic>
      <p:pic>
        <p:nvPicPr>
          <p:cNvPr id="4" name="Google Shape;59;p1">
            <a:extLst>
              <a:ext uri="{FF2B5EF4-FFF2-40B4-BE49-F238E27FC236}">
                <a16:creationId xmlns:a16="http://schemas.microsoft.com/office/drawing/2014/main" id="{6DDBFBD6-A40E-F464-5984-E72855E3BA86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8739572" y="3360969"/>
            <a:ext cx="3677872" cy="367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13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3BC9-1CCC-C587-AA7B-B4D546F1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30A6-DD90-6483-7938-C7DBDDF2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10F4B-F049-9449-6688-FADA323D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D7161-5B28-7507-66A6-1BE64F9EF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5FC-1B98-4B27-BAE0-D32A65828B40}" type="datetimeFigureOut">
              <a:rPr lang="en-US" smtClean="0"/>
              <a:t>08-Feb-23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9FD98-C47C-2211-8D6D-6588D048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BBD8-6C17-31F7-5521-714219CD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31D4-35AC-41D6-A494-308C72BE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6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FF9D-36FC-EBA7-A344-E32BB5A0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554C4-D34C-2F99-A390-62F85F08F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D728C-544C-39CC-6804-C4F78C996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E674B-2D34-B5D4-C54C-9F0C6B9D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5FC-1B98-4B27-BAE0-D32A65828B40}" type="datetimeFigureOut">
              <a:rPr lang="en-US" smtClean="0"/>
              <a:t>08-Feb-23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AF78A-FAFF-9A06-59D5-BB520B66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30DFF-2F8E-CF25-4CCB-F4680867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31D4-35AC-41D6-A494-308C72BE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3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E0DD-BB40-9861-7E97-F530302C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946E8-D694-D7D2-BC08-BA73E8353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1446D-B07A-80F2-921D-AFB42A9D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5FC-1B98-4B27-BAE0-D32A65828B40}" type="datetimeFigureOut">
              <a:rPr lang="en-US" smtClean="0"/>
              <a:t>08-Feb-23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15F64-695D-A14F-F000-B7A7C6AE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1E143-E1CA-380D-3FC9-53060E59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31D4-35AC-41D6-A494-308C72BE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FD3CF-9788-A764-AAB7-4C17D2367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C3663-939B-F446-508B-AF0803B4B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AC91E-066A-75C2-104F-178C775D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5FC-1B98-4B27-BAE0-D32A65828B40}" type="datetimeFigureOut">
              <a:rPr lang="en-US" smtClean="0"/>
              <a:t>08-Feb-23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85F8-EB7E-0F24-B592-57DC8637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C124B-9B0D-31AF-3330-28CFAD59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31D4-35AC-41D6-A494-308C72BE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1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B4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ECCC5F-3BCA-7D99-31CF-D25E0B24CE84}"/>
              </a:ext>
            </a:extLst>
          </p:cNvPr>
          <p:cNvSpPr/>
          <p:nvPr userDrawn="1"/>
        </p:nvSpPr>
        <p:spPr>
          <a:xfrm>
            <a:off x="393698" y="1480457"/>
            <a:ext cx="11442700" cy="4452251"/>
          </a:xfrm>
          <a:prstGeom prst="roundRect">
            <a:avLst/>
          </a:prstGeom>
          <a:solidFill>
            <a:srgbClr val="FFD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27AF9-160B-E015-FD5B-FC39E30E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377825"/>
            <a:ext cx="11442700" cy="828675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459CD-00F2-3141-4D0E-0EAB6617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07" y="1692752"/>
            <a:ext cx="10486682" cy="40276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FCF0A2-8C38-4097-651E-11C8224C492A}"/>
              </a:ext>
            </a:extLst>
          </p:cNvPr>
          <p:cNvCxnSpPr/>
          <p:nvPr userDrawn="1"/>
        </p:nvCxnSpPr>
        <p:spPr>
          <a:xfrm>
            <a:off x="393700" y="1206500"/>
            <a:ext cx="114427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202072-0D02-3D55-BDED-164F66719397}"/>
              </a:ext>
            </a:extLst>
          </p:cNvPr>
          <p:cNvSpPr txBox="1"/>
          <p:nvPr userDrawn="1"/>
        </p:nvSpPr>
        <p:spPr>
          <a:xfrm>
            <a:off x="285749" y="6187787"/>
            <a:ext cx="201529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TRACER STUDY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UNIVERSITAS AIRLANGGA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CA6E2-C7DE-8595-6EC1-5AE38EF78351}"/>
              </a:ext>
            </a:extLst>
          </p:cNvPr>
          <p:cNvSpPr txBox="1"/>
          <p:nvPr userDrawn="1"/>
        </p:nvSpPr>
        <p:spPr>
          <a:xfrm>
            <a:off x="2185245" y="6149314"/>
            <a:ext cx="143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bg1"/>
                </a:solidFill>
                <a:latin typeface="LEMON MILK Medium" panose="00000600000000000000" pitchFamily="50" charset="0"/>
                <a:cs typeface="Poppins" panose="00000500000000000000" pitchFamily="2" charset="0"/>
              </a:rPr>
              <a:t>2022</a:t>
            </a:r>
            <a:endParaRPr lang="en-US" sz="2000" b="0" dirty="0">
              <a:solidFill>
                <a:schemeClr val="bg1"/>
              </a:solidFill>
              <a:latin typeface="LEMON MILK Medium" panose="00000600000000000000" pitchFamily="50" charset="0"/>
              <a:cs typeface="Poppins" panose="00000500000000000000" pitchFamily="2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2141B69-52A0-8AEA-44B4-BF777CD7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198" y="628991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EA3931D4-35AC-41D6-A494-308C72BE28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DA4962E-D1CD-5E69-202B-903888765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51" y="6062723"/>
            <a:ext cx="685800" cy="685800"/>
          </a:xfrm>
          <a:prstGeom prst="rect">
            <a:avLst/>
          </a:prstGeom>
        </p:spPr>
      </p:pic>
      <p:pic>
        <p:nvPicPr>
          <p:cNvPr id="9" name="Picture 8" descr="A picture containing text, gambling house, room, scene&#10;&#10;Description automatically generated">
            <a:extLst>
              <a:ext uri="{FF2B5EF4-FFF2-40B4-BE49-F238E27FC236}">
                <a16:creationId xmlns:a16="http://schemas.microsoft.com/office/drawing/2014/main" id="{942DC452-6581-AAD7-F901-BDB7BD1B0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51" y="6062723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409CC-5765-43F3-FB3F-4A46FB14F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7" r="27983"/>
          <a:stretch/>
        </p:blipFill>
        <p:spPr>
          <a:xfrm rot="16200000">
            <a:off x="2666998" y="-2666999"/>
            <a:ext cx="6858002" cy="12192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7AC628-93A2-0C99-4F79-06B952263852}"/>
              </a:ext>
            </a:extLst>
          </p:cNvPr>
          <p:cNvSpPr/>
          <p:nvPr userDrawn="1"/>
        </p:nvSpPr>
        <p:spPr>
          <a:xfrm>
            <a:off x="-2" y="-9524"/>
            <a:ext cx="12192002" cy="6867524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A collection of circles in various sizes and patterns">
            <a:extLst>
              <a:ext uri="{FF2B5EF4-FFF2-40B4-BE49-F238E27FC236}">
                <a16:creationId xmlns:a16="http://schemas.microsoft.com/office/drawing/2014/main" id="{E3B32A26-E641-72A7-1FCE-062A400289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365382" y="0"/>
            <a:ext cx="7982430" cy="7982430"/>
          </a:xfrm>
          <a:prstGeom prst="rect">
            <a:avLst/>
          </a:prstGeom>
        </p:spPr>
      </p:pic>
      <p:pic>
        <p:nvPicPr>
          <p:cNvPr id="15" name="Graphic 14" descr="A collection of circles in various sizes and patterns">
            <a:extLst>
              <a:ext uri="{FF2B5EF4-FFF2-40B4-BE49-F238E27FC236}">
                <a16:creationId xmlns:a16="http://schemas.microsoft.com/office/drawing/2014/main" id="{5176AB1E-5BAC-CBCC-B8C5-5546D79C0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03283" y="320387"/>
            <a:ext cx="4572000" cy="4572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EF2E5F-316E-4E44-3066-26062B31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rgbClr val="1B4690"/>
                </a:solidFill>
                <a:latin typeface="Poppins Black" panose="00000A00000000000000" pitchFamily="2" charset="0"/>
                <a:cs typeface="Poppins Black" panose="00000A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4E299-B619-8337-FF9B-69DEAD075330}"/>
              </a:ext>
            </a:extLst>
          </p:cNvPr>
          <p:cNvSpPr txBox="1"/>
          <p:nvPr userDrawn="1"/>
        </p:nvSpPr>
        <p:spPr>
          <a:xfrm>
            <a:off x="285749" y="320387"/>
            <a:ext cx="201529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>
                <a:solidFill>
                  <a:srgbClr val="1B469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TRACER STUDY</a:t>
            </a:r>
          </a:p>
          <a:p>
            <a:pPr algn="ctr"/>
            <a:r>
              <a:rPr lang="en-US" sz="1200" dirty="0">
                <a:solidFill>
                  <a:srgbClr val="1B469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UNIVERSITAS AIRLANGGA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A98681-703F-EA3A-1059-CDCCE5385269}"/>
              </a:ext>
            </a:extLst>
          </p:cNvPr>
          <p:cNvSpPr txBox="1"/>
          <p:nvPr userDrawn="1"/>
        </p:nvSpPr>
        <p:spPr>
          <a:xfrm>
            <a:off x="2185245" y="281914"/>
            <a:ext cx="143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dirty="0">
                <a:solidFill>
                  <a:srgbClr val="1B4690"/>
                </a:solidFill>
                <a:latin typeface="LEMON MILK Medium" panose="00000600000000000000" pitchFamily="50" charset="0"/>
                <a:cs typeface="Poppins" panose="00000500000000000000" pitchFamily="2" charset="0"/>
              </a:rPr>
              <a:t>2022</a:t>
            </a:r>
            <a:endParaRPr lang="en-US" sz="2000" b="0" dirty="0">
              <a:solidFill>
                <a:srgbClr val="1B4690"/>
              </a:solidFill>
              <a:latin typeface="LEMON MILK Medium" panose="00000600000000000000" pitchFamily="50" charset="0"/>
              <a:cs typeface="Poppins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6E5C1D-1797-DAC3-13B2-B7D227EA2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7" r="-1"/>
          <a:stretch/>
        </p:blipFill>
        <p:spPr>
          <a:xfrm>
            <a:off x="8983614" y="-285722"/>
            <a:ext cx="3062755" cy="2195533"/>
          </a:xfrm>
          <a:prstGeom prst="rect">
            <a:avLst/>
          </a:prstGeom>
        </p:spPr>
      </p:pic>
      <p:pic>
        <p:nvPicPr>
          <p:cNvPr id="2" name="Google Shape;59;p1">
            <a:extLst>
              <a:ext uri="{FF2B5EF4-FFF2-40B4-BE49-F238E27FC236}">
                <a16:creationId xmlns:a16="http://schemas.microsoft.com/office/drawing/2014/main" id="{9E04075E-E9EF-7CF7-212D-E29899A42AA7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9791500" y="4359076"/>
            <a:ext cx="2588022" cy="2588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72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ree, outdoor, spring&#10;&#10;Description automatically generated">
            <a:extLst>
              <a:ext uri="{FF2B5EF4-FFF2-40B4-BE49-F238E27FC236}">
                <a16:creationId xmlns:a16="http://schemas.microsoft.com/office/drawing/2014/main" id="{F16EAF2B-2CA4-7D2C-DB8D-8532B2740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7" t="46566" r="34316" b="3656"/>
          <a:stretch/>
        </p:blipFill>
        <p:spPr>
          <a:xfrm rot="16200000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2000 h 12192000"/>
              <a:gd name="connsiteX3" fmla="*/ 0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5F112E-E5D1-D3A4-CA50-12268D43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7" r="-1"/>
          <a:stretch/>
        </p:blipFill>
        <p:spPr>
          <a:xfrm>
            <a:off x="8983614" y="-285722"/>
            <a:ext cx="3062755" cy="2195533"/>
          </a:xfrm>
          <a:prstGeom prst="rect">
            <a:avLst/>
          </a:prstGeom>
        </p:spPr>
      </p:pic>
      <p:pic>
        <p:nvPicPr>
          <p:cNvPr id="7" name="Graphic 6" descr="A collection of circles in various sizes and patterns">
            <a:extLst>
              <a:ext uri="{FF2B5EF4-FFF2-40B4-BE49-F238E27FC236}">
                <a16:creationId xmlns:a16="http://schemas.microsoft.com/office/drawing/2014/main" id="{F49BA2A6-B6F5-D8EB-1494-C263AE551E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078685" y="1673487"/>
            <a:ext cx="7982430" cy="7982430"/>
          </a:xfrm>
          <a:prstGeom prst="rect">
            <a:avLst/>
          </a:prstGeom>
        </p:spPr>
      </p:pic>
      <p:pic>
        <p:nvPicPr>
          <p:cNvPr id="10" name="Graphic 9" descr="A collection of circles in various sizes and patterns">
            <a:extLst>
              <a:ext uri="{FF2B5EF4-FFF2-40B4-BE49-F238E27FC236}">
                <a16:creationId xmlns:a16="http://schemas.microsoft.com/office/drawing/2014/main" id="{3D7D7153-C5B4-8586-4F0C-291CAFAEDC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4449" y="-1641156"/>
            <a:ext cx="4572000" cy="4572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7C0860-0BBF-C414-714F-3109C1006B8F}"/>
              </a:ext>
            </a:extLst>
          </p:cNvPr>
          <p:cNvSpPr/>
          <p:nvPr userDrawn="1"/>
        </p:nvSpPr>
        <p:spPr>
          <a:xfrm rot="14017932">
            <a:off x="5771314" y="-506610"/>
            <a:ext cx="7962002" cy="8865111"/>
          </a:xfrm>
          <a:custGeom>
            <a:avLst/>
            <a:gdLst>
              <a:gd name="connsiteX0" fmla="*/ 7962002 w 7962002"/>
              <a:gd name="connsiteY0" fmla="*/ 5968619 h 8865111"/>
              <a:gd name="connsiteX1" fmla="*/ 5829036 w 7962002"/>
              <a:gd name="connsiteY1" fmla="*/ 8865111 h 8865111"/>
              <a:gd name="connsiteX2" fmla="*/ 0 w 7962002"/>
              <a:gd name="connsiteY2" fmla="*/ 4572629 h 8865111"/>
              <a:gd name="connsiteX3" fmla="*/ 3367268 w 7962002"/>
              <a:gd name="connsiteY3" fmla="*/ 0 h 886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2002" h="8865111">
                <a:moveTo>
                  <a:pt x="7962002" y="5968619"/>
                </a:moveTo>
                <a:lnTo>
                  <a:pt x="5829036" y="8865111"/>
                </a:lnTo>
                <a:lnTo>
                  <a:pt x="0" y="4572629"/>
                </a:lnTo>
                <a:lnTo>
                  <a:pt x="3367268" y="0"/>
                </a:lnTo>
                <a:close/>
              </a:path>
            </a:pathLst>
          </a:custGeom>
          <a:solidFill>
            <a:srgbClr val="FFD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E89A29-2E82-2B3B-C3E1-BAAE5CDDDC90}"/>
              </a:ext>
            </a:extLst>
          </p:cNvPr>
          <p:cNvSpPr/>
          <p:nvPr userDrawn="1"/>
        </p:nvSpPr>
        <p:spPr>
          <a:xfrm>
            <a:off x="5814995" y="1431596"/>
            <a:ext cx="3994808" cy="3994808"/>
          </a:xfrm>
          <a:prstGeom prst="ellipse">
            <a:avLst/>
          </a:prstGeom>
          <a:solidFill>
            <a:srgbClr val="1B4690"/>
          </a:solidFill>
          <a:ln>
            <a:noFill/>
          </a:ln>
          <a:effectLst>
            <a:outerShdw blurRad="1270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EF0975-19D5-AB5B-5CF2-833BD57FE3C9}"/>
              </a:ext>
            </a:extLst>
          </p:cNvPr>
          <p:cNvSpPr/>
          <p:nvPr userDrawn="1"/>
        </p:nvSpPr>
        <p:spPr>
          <a:xfrm>
            <a:off x="6275699" y="1892300"/>
            <a:ext cx="3073400" cy="307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oogle Shape;59;p1">
            <a:extLst>
              <a:ext uri="{FF2B5EF4-FFF2-40B4-BE49-F238E27FC236}">
                <a16:creationId xmlns:a16="http://schemas.microsoft.com/office/drawing/2014/main" id="{A48DC9FF-BE7A-A7A7-A3A9-C4B2E5B1B52F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6407682" y="2021016"/>
            <a:ext cx="2809434" cy="28094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A9780236-A79E-09E3-3344-0C591D1D265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87119307"/>
              </p:ext>
            </p:extLst>
          </p:nvPr>
        </p:nvGraphicFramePr>
        <p:xfrm>
          <a:off x="7726246" y="5813105"/>
          <a:ext cx="63188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999">
                  <a:extLst>
                    <a:ext uri="{9D8B030D-6E8A-4147-A177-3AD203B41FA5}">
                      <a16:colId xmlns:a16="http://schemas.microsoft.com/office/drawing/2014/main" val="2310572955"/>
                    </a:ext>
                  </a:extLst>
                </a:gridCol>
                <a:gridCol w="5766900">
                  <a:extLst>
                    <a:ext uri="{9D8B030D-6E8A-4147-A177-3AD203B41FA5}">
                      <a16:colId xmlns:a16="http://schemas.microsoft.com/office/drawing/2014/main" val="3846937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tracerstudy@dpkka,unair,ac,id</a:t>
                      </a:r>
                      <a:endParaRPr lang="en-US" u="none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10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dpkka_unair</a:t>
                      </a:r>
                      <a:endParaRPr lang="en-US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2365602"/>
                  </a:ext>
                </a:extLst>
              </a:tr>
            </a:tbl>
          </a:graphicData>
        </a:graphic>
      </p:graphicFrame>
      <p:pic>
        <p:nvPicPr>
          <p:cNvPr id="23" name="Graphic 22" descr="Envelope with solid fill">
            <a:extLst>
              <a:ext uri="{FF2B5EF4-FFF2-40B4-BE49-F238E27FC236}">
                <a16:creationId xmlns:a16="http://schemas.microsoft.com/office/drawing/2014/main" id="{6E14DB37-DD25-809D-8BA7-892234746C7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9509" y="5851856"/>
            <a:ext cx="366098" cy="3660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5EF6C0-63DD-E507-D4FC-E79DA051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4" y="6255245"/>
            <a:ext cx="262248" cy="2622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1E5D11-7D6D-C0CC-FA08-371D4766A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7" r="-1"/>
          <a:stretch/>
        </p:blipFill>
        <p:spPr>
          <a:xfrm>
            <a:off x="9050289" y="-533585"/>
            <a:ext cx="3062755" cy="21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3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958F-39C4-611A-BA51-527CDA54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8061-458F-6740-A513-66216F62E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874F8-F1F0-08DE-03A5-7F235953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5FC-1B98-4B27-BAE0-D32A65828B40}" type="datetimeFigureOut">
              <a:rPr lang="en-US" smtClean="0"/>
              <a:t>08-Feb-23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09FB3-7809-5006-BC58-8F2FB906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9C9CF-4206-7986-EFAD-873E75D5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31D4-35AC-41D6-A494-308C72BE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EA15-7F50-DD65-8B4E-6D19A14A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D6295-98C4-E979-DB1F-45D206ACC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93334-6094-4717-D7A6-2D7878119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CD95C-E495-0FBD-7A1D-DB8826327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5FC-1B98-4B27-BAE0-D32A65828B40}" type="datetimeFigureOut">
              <a:rPr lang="en-US" smtClean="0"/>
              <a:t>08-Feb-23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F47B2-F819-085E-F11B-A07C2B6E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C84EF-6071-7F85-42CF-EAB79ADD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31D4-35AC-41D6-A494-308C72BE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8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A799-173A-B992-DA87-FF5DD487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CDF23-525A-674F-EB15-F5BC3574B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E9FB0-117A-D26D-C66F-536473609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8B57-EEA4-2817-1E9C-9D1004A20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BFB4B-FF1F-3C3C-A919-FE74056A4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CD6CE-B396-F1CD-D987-48637CF6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5FC-1B98-4B27-BAE0-D32A65828B40}" type="datetimeFigureOut">
              <a:rPr lang="en-US" smtClean="0"/>
              <a:t>08-Feb-23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D5BA3-6BF4-2AA8-6310-4E5524A6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2F8B7-4D19-65A9-B7DF-FE758422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31D4-35AC-41D6-A494-308C72BE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7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5395-6548-FDAE-4AF2-3AC0092F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85810-9E94-A3AF-4579-BD085CCC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5FC-1B98-4B27-BAE0-D32A65828B40}" type="datetimeFigureOut">
              <a:rPr lang="en-US" smtClean="0"/>
              <a:t>08-Feb-23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DA6C2-567A-B2D7-58DC-AD2146EB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F4231-C536-FCE4-FBEA-B5D634F6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31D4-35AC-41D6-A494-308C72BE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9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33A3E-9904-1D06-26D5-B0481A50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5FC-1B98-4B27-BAE0-D32A65828B40}" type="datetimeFigureOut">
              <a:rPr lang="en-US" smtClean="0"/>
              <a:t>08-Feb-23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8D0F42-3593-48FB-A286-865FFA9E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C8394-16AA-0562-ED17-E77AECE2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31D4-35AC-41D6-A494-308C72BE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6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30C13-E372-52D8-139E-9B16741F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5633B-C37E-7F8F-8DB6-B4BBDBCC7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56469-34DD-2C20-31AB-91451E809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A5FC-1B98-4B27-BAE0-D32A65828B40}" type="datetimeFigureOut">
              <a:rPr lang="en-US" smtClean="0"/>
              <a:t>08-Feb-23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5F10-DB1C-F8EE-8966-6212BB9D4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8F0C-480D-3D4E-D883-18D8482AD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31D4-35AC-41D6-A494-308C72BE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0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A5D32A-DA08-2A1E-676E-90A2838607EC}"/>
              </a:ext>
            </a:extLst>
          </p:cNvPr>
          <p:cNvSpPr/>
          <p:nvPr/>
        </p:nvSpPr>
        <p:spPr>
          <a:xfrm>
            <a:off x="469810" y="2883831"/>
            <a:ext cx="8513804" cy="784479"/>
          </a:xfrm>
          <a:prstGeom prst="roundRect">
            <a:avLst/>
          </a:prstGeom>
          <a:solidFill>
            <a:srgbClr val="1B4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5D500-F112-1A67-C10E-54CBD1EBAFA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3497" y="1768206"/>
            <a:ext cx="9850391" cy="22651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000" dirty="0">
                <a:solidFill>
                  <a:srgbClr val="00206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TRACER STUDY 2022</a:t>
            </a:r>
            <a:br>
              <a:rPr lang="en-US" sz="5000" dirty="0"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n-US" sz="5000" b="1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UNIVERSITAS AIRLANGGA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1CA65-8CB7-BB5C-31CF-50AA39BC6BF3}"/>
              </a:ext>
            </a:extLst>
          </p:cNvPr>
          <p:cNvSpPr txBox="1"/>
          <p:nvPr/>
        </p:nvSpPr>
        <p:spPr>
          <a:xfrm>
            <a:off x="535832" y="4122219"/>
            <a:ext cx="901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FAKULTAS PSIKOLOGI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57837C-6356-3610-56DA-9B9A29B38A9C}"/>
              </a:ext>
            </a:extLst>
          </p:cNvPr>
          <p:cNvCxnSpPr/>
          <p:nvPr/>
        </p:nvCxnSpPr>
        <p:spPr>
          <a:xfrm>
            <a:off x="519531" y="3964126"/>
            <a:ext cx="65314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1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4E38-028F-3327-F1EB-164772E7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PENDAPATAN PER BULAN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Take Home Pay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580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8182-5147-BD92-388F-97FFB267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Pendapatan</a:t>
            </a:r>
            <a:r>
              <a:rPr lang="en-US" dirty="0"/>
              <a:t> per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Lulusan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6D5761-5181-9ECA-A7B9-5E8085EC6E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37482"/>
              </p:ext>
            </p:extLst>
          </p:nvPr>
        </p:nvGraphicFramePr>
        <p:xfrm>
          <a:off x="852488" y="2794458"/>
          <a:ext cx="10487024" cy="166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756">
                  <a:extLst>
                    <a:ext uri="{9D8B030D-6E8A-4147-A177-3AD203B41FA5}">
                      <a16:colId xmlns:a16="http://schemas.microsoft.com/office/drawing/2014/main" val="462689203"/>
                    </a:ext>
                  </a:extLst>
                </a:gridCol>
                <a:gridCol w="2621756">
                  <a:extLst>
                    <a:ext uri="{9D8B030D-6E8A-4147-A177-3AD203B41FA5}">
                      <a16:colId xmlns:a16="http://schemas.microsoft.com/office/drawing/2014/main" val="2455198361"/>
                    </a:ext>
                  </a:extLst>
                </a:gridCol>
                <a:gridCol w="2621756">
                  <a:extLst>
                    <a:ext uri="{9D8B030D-6E8A-4147-A177-3AD203B41FA5}">
                      <a16:colId xmlns:a16="http://schemas.microsoft.com/office/drawing/2014/main" val="2788602897"/>
                    </a:ext>
                  </a:extLst>
                </a:gridCol>
                <a:gridCol w="2621756">
                  <a:extLst>
                    <a:ext uri="{9D8B030D-6E8A-4147-A177-3AD203B41FA5}">
                      <a16:colId xmlns:a16="http://schemas.microsoft.com/office/drawing/2014/main" val="2594227008"/>
                    </a:ext>
                  </a:extLst>
                </a:gridCol>
              </a:tblGrid>
              <a:tr h="5558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Status</a:t>
                      </a: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Rata-rata (Rp)</a:t>
                      </a: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Median (Rp)</a:t>
                      </a: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+mn-lt"/>
                        </a:rPr>
                        <a:t>Jumlah</a:t>
                      </a:r>
                      <a:r>
                        <a:rPr lang="en-US" sz="1800" dirty="0">
                          <a:latin typeface="+mn-lt"/>
                        </a:rPr>
                        <a:t> Responden (n)</a:t>
                      </a: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71108"/>
                  </a:ext>
                </a:extLst>
              </a:tr>
              <a:tr h="55581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+mn-lt"/>
                        </a:rPr>
                        <a:t>Bekerja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5.164.697,76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4.200.000,00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521757"/>
                  </a:ext>
                </a:extLst>
              </a:tr>
              <a:tr h="55581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+mn-lt"/>
                        </a:rPr>
                        <a:t>Wirausaha</a:t>
                      </a:r>
                      <a:r>
                        <a:rPr lang="en-US" sz="1800" dirty="0">
                          <a:latin typeface="+mn-lt"/>
                        </a:rPr>
                        <a:t> (</a:t>
                      </a:r>
                      <a:r>
                        <a:rPr lang="en-US" sz="1800" dirty="0" err="1">
                          <a:latin typeface="+mn-lt"/>
                        </a:rPr>
                        <a:t>Omset</a:t>
                      </a:r>
                      <a:r>
                        <a:rPr lang="en-US" sz="1800" dirty="0">
                          <a:latin typeface="+mn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15.940.000,00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887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2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8182-5147-BD92-388F-97FFB267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IKU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A6D5761-5181-9ECA-A7B9-5E8085EC6EA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3171602"/>
                  </p:ext>
                </p:extLst>
              </p:nvPr>
            </p:nvGraphicFramePr>
            <p:xfrm>
              <a:off x="852488" y="2731084"/>
              <a:ext cx="10487024" cy="1667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756">
                      <a:extLst>
                        <a:ext uri="{9D8B030D-6E8A-4147-A177-3AD203B41FA5}">
                          <a16:colId xmlns:a16="http://schemas.microsoft.com/office/drawing/2014/main" val="462689203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2455198361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2788602897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2594227008"/>
                        </a:ext>
                      </a:extLst>
                    </a:gridCol>
                  </a:tblGrid>
                  <a:tr h="5558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lt"/>
                            </a:rPr>
                            <a:t>Status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+mn-lt"/>
                            </a:rPr>
                            <a:t>Pendapatan</a:t>
                          </a:r>
                          <a:r>
                            <a:rPr lang="en-US" sz="180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sz="1800" dirty="0">
                              <a:latin typeface="+mn-lt"/>
                            </a:rPr>
                            <a:t> 1,2 UMP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lt"/>
                            </a:rPr>
                            <a:t>Pendapatan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800" dirty="0">
                              <a:latin typeface="+mn-lt"/>
                            </a:rPr>
                            <a:t> 1,2 UMP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+mn-lt"/>
                            </a:rPr>
                            <a:t>Jumlah</a:t>
                          </a:r>
                          <a:r>
                            <a:rPr lang="en-US" sz="1800" dirty="0">
                              <a:latin typeface="+mn-lt"/>
                            </a:rPr>
                            <a:t> Responden (n)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3271108"/>
                      </a:ext>
                    </a:extLst>
                  </a:tr>
                  <a:tr h="55581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>
                              <a:latin typeface="+mn-lt"/>
                            </a:rPr>
                            <a:t>Bekerja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78521757"/>
                      </a:ext>
                    </a:extLst>
                  </a:tr>
                  <a:tr h="55581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>
                              <a:latin typeface="+mn-lt"/>
                            </a:rPr>
                            <a:t>Wirausaha</a:t>
                          </a:r>
                          <a:r>
                            <a:rPr lang="en-US" sz="1800" dirty="0">
                              <a:latin typeface="+mn-lt"/>
                            </a:rPr>
                            <a:t> (</a:t>
                          </a:r>
                          <a:r>
                            <a:rPr lang="en-US" sz="1800" dirty="0" err="1">
                              <a:latin typeface="+mn-lt"/>
                            </a:rPr>
                            <a:t>Omset</a:t>
                          </a:r>
                          <a:r>
                            <a:rPr lang="en-US" sz="1800" dirty="0">
                              <a:latin typeface="+mn-lt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78875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A6D5761-5181-9ECA-A7B9-5E8085EC6EA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3171602"/>
                  </p:ext>
                </p:extLst>
              </p:nvPr>
            </p:nvGraphicFramePr>
            <p:xfrm>
              <a:off x="852488" y="2731084"/>
              <a:ext cx="10487024" cy="1667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756">
                      <a:extLst>
                        <a:ext uri="{9D8B030D-6E8A-4147-A177-3AD203B41FA5}">
                          <a16:colId xmlns:a16="http://schemas.microsoft.com/office/drawing/2014/main" val="462689203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2455198361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2788602897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2594227008"/>
                        </a:ext>
                      </a:extLst>
                    </a:gridCol>
                  </a:tblGrid>
                  <a:tr h="5558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lt"/>
                            </a:rPr>
                            <a:t>Status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65" t="-2198" r="-201163" b="-20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198" r="-100696" b="-20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+mn-lt"/>
                            </a:rPr>
                            <a:t>Jumlah</a:t>
                          </a:r>
                          <a:r>
                            <a:rPr lang="en-US" sz="1800" dirty="0">
                              <a:latin typeface="+mn-lt"/>
                            </a:rPr>
                            <a:t> Responden (n)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3271108"/>
                      </a:ext>
                    </a:extLst>
                  </a:tr>
                  <a:tr h="55581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>
                              <a:latin typeface="+mn-lt"/>
                            </a:rPr>
                            <a:t>Bekerja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78521757"/>
                      </a:ext>
                    </a:extLst>
                  </a:tr>
                  <a:tr h="55581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>
                              <a:latin typeface="+mn-lt"/>
                            </a:rPr>
                            <a:t>Wirausaha</a:t>
                          </a:r>
                          <a:r>
                            <a:rPr lang="en-US" sz="1800" dirty="0">
                              <a:latin typeface="+mn-lt"/>
                            </a:rPr>
                            <a:t> (</a:t>
                          </a:r>
                          <a:r>
                            <a:rPr lang="en-US" sz="1800" dirty="0" err="1">
                              <a:latin typeface="+mn-lt"/>
                            </a:rPr>
                            <a:t>Omset</a:t>
                          </a:r>
                          <a:r>
                            <a:rPr lang="en-US" sz="1800" dirty="0">
                              <a:latin typeface="+mn-lt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78875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41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DBB3-D282-4143-2EEC-9649651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Lulusan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D8CC2900-E3FC-D1E2-C143-99CD6C112DC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19174737"/>
                  </p:ext>
                </p:extLst>
              </p:nvPr>
            </p:nvGraphicFramePr>
            <p:xfrm>
              <a:off x="871538" y="1904102"/>
              <a:ext cx="10487024" cy="18421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756">
                      <a:extLst>
                        <a:ext uri="{9D8B030D-6E8A-4147-A177-3AD203B41FA5}">
                          <a16:colId xmlns:a16="http://schemas.microsoft.com/office/drawing/2014/main" val="1823136303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754098165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865380064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3485782197"/>
                        </a:ext>
                      </a:extLst>
                    </a:gridCol>
                  </a:tblGrid>
                  <a:tr h="45934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BEKERJA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Pendapatan</a:t>
                          </a:r>
                          <a:r>
                            <a:rPr lang="en-US" sz="1800" dirty="0"/>
                            <a:t> (Rp)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Perusahaan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 UMP (Rp)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563784"/>
                      </a:ext>
                    </a:extLst>
                  </a:tr>
                  <a:tr h="691383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</a:rPr>
                            <a:t>Minimal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500.000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Oriflame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2.269.880,4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515239415"/>
                      </a:ext>
                    </a:extLst>
                  </a:tr>
                  <a:tr h="691383"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chemeClr val="bg1"/>
                              </a:solidFill>
                            </a:rPr>
                            <a:t>Maksimal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99.999.999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3MONGKIS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5.570.224,8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974782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D8CC2900-E3FC-D1E2-C143-99CD6C112DC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19174737"/>
                  </p:ext>
                </p:extLst>
              </p:nvPr>
            </p:nvGraphicFramePr>
            <p:xfrm>
              <a:off x="871538" y="1904102"/>
              <a:ext cx="10487024" cy="18421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756">
                      <a:extLst>
                        <a:ext uri="{9D8B030D-6E8A-4147-A177-3AD203B41FA5}">
                          <a16:colId xmlns:a16="http://schemas.microsoft.com/office/drawing/2014/main" val="1823136303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754098165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865380064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3485782197"/>
                        </a:ext>
                      </a:extLst>
                    </a:gridCol>
                  </a:tblGrid>
                  <a:tr h="45934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BEKERJA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Pendapatan</a:t>
                          </a:r>
                          <a:r>
                            <a:rPr lang="en-US" sz="1800" dirty="0"/>
                            <a:t> (Rp)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Perusahaan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98" t="-1316" r="-930" b="-3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563784"/>
                      </a:ext>
                    </a:extLst>
                  </a:tr>
                  <a:tr h="691383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</a:rPr>
                            <a:t>Minimal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500.000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Oriflame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2.269.880,4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515239415"/>
                      </a:ext>
                    </a:extLst>
                  </a:tr>
                  <a:tr h="691383"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chemeClr val="bg1"/>
                              </a:solidFill>
                            </a:rPr>
                            <a:t>Maksimal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99.999.999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3MONGKIS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5.570.224,8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974782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7">
                <a:extLst>
                  <a:ext uri="{FF2B5EF4-FFF2-40B4-BE49-F238E27FC236}">
                    <a16:creationId xmlns:a16="http://schemas.microsoft.com/office/drawing/2014/main" id="{92BC4477-8FEB-4160-CB9A-ADE3984922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15172951"/>
                  </p:ext>
                </p:extLst>
              </p:nvPr>
            </p:nvGraphicFramePr>
            <p:xfrm>
              <a:off x="871538" y="3882612"/>
              <a:ext cx="10487024" cy="16037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756">
                      <a:extLst>
                        <a:ext uri="{9D8B030D-6E8A-4147-A177-3AD203B41FA5}">
                          <a16:colId xmlns:a16="http://schemas.microsoft.com/office/drawing/2014/main" val="1823136303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754098165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865380064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3485782197"/>
                        </a:ext>
                      </a:extLst>
                    </a:gridCol>
                  </a:tblGrid>
                  <a:tr h="45934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WIRASWASTA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Pendapatan</a:t>
                          </a:r>
                          <a:r>
                            <a:rPr lang="en-US" sz="1800" dirty="0"/>
                            <a:t> (Rp)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Perusahaan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 UMP (Rp)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563784"/>
                      </a:ext>
                    </a:extLst>
                  </a:tr>
                  <a:tr h="691384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</a:rPr>
                            <a:t>Minimal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2.400.000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Gendhis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2.269.880,4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515239415"/>
                      </a:ext>
                    </a:extLst>
                  </a:tr>
                  <a:tr h="453057"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chemeClr val="bg1"/>
                              </a:solidFill>
                            </a:rPr>
                            <a:t>Maksimal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66.000.000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Kedai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Kopi Hagia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2.269.880,4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974782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7">
                <a:extLst>
                  <a:ext uri="{FF2B5EF4-FFF2-40B4-BE49-F238E27FC236}">
                    <a16:creationId xmlns:a16="http://schemas.microsoft.com/office/drawing/2014/main" id="{92BC4477-8FEB-4160-CB9A-ADE3984922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15172951"/>
                  </p:ext>
                </p:extLst>
              </p:nvPr>
            </p:nvGraphicFramePr>
            <p:xfrm>
              <a:off x="871538" y="3882612"/>
              <a:ext cx="10487024" cy="16037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756">
                      <a:extLst>
                        <a:ext uri="{9D8B030D-6E8A-4147-A177-3AD203B41FA5}">
                          <a16:colId xmlns:a16="http://schemas.microsoft.com/office/drawing/2014/main" val="1823136303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754098165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865380064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3485782197"/>
                        </a:ext>
                      </a:extLst>
                    </a:gridCol>
                  </a:tblGrid>
                  <a:tr h="45934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WIRASWASTA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Pendapatan</a:t>
                          </a:r>
                          <a:r>
                            <a:rPr lang="en-US" sz="1800" dirty="0"/>
                            <a:t> (Rp)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Perusahaan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698" t="-1316" r="-930" b="-261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563784"/>
                      </a:ext>
                    </a:extLst>
                  </a:tr>
                  <a:tr h="691384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</a:rPr>
                            <a:t>Minimal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2.400.000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Gendhis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2.269.880,4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515239415"/>
                      </a:ext>
                    </a:extLst>
                  </a:tr>
                  <a:tr h="453057">
                    <a:tc>
                      <a:txBody>
                        <a:bodyPr/>
                        <a:lstStyle/>
                        <a:p>
                          <a:r>
                            <a:rPr lang="en-US" sz="1800" b="1" dirty="0" err="1">
                              <a:solidFill>
                                <a:schemeClr val="bg1"/>
                              </a:solidFill>
                            </a:rPr>
                            <a:t>Maksimal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66.000.000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Kedai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Kopi Hagia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2.269.880,4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974782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05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D772-F9DD-D282-E0A4-B5D334DC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PERHITUNGAN IKU</a:t>
            </a:r>
          </a:p>
        </p:txBody>
      </p:sp>
    </p:spTree>
    <p:extLst>
      <p:ext uri="{BB962C8B-B14F-4D97-AF65-F5344CB8AC3E}">
        <p14:creationId xmlns:p14="http://schemas.microsoft.com/office/powerpoint/2010/main" val="176575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8182-5147-BD92-388F-97FFB267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Perhitungan</a:t>
            </a:r>
            <a:r>
              <a:rPr lang="en-US" dirty="0"/>
              <a:t> IKU </a:t>
            </a:r>
            <a:r>
              <a:rPr lang="en-US" dirty="0" err="1"/>
              <a:t>Lulusan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6D5761-5181-9ECA-A7B9-5E8085EC6E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000506"/>
              </p:ext>
            </p:extLst>
          </p:nvPr>
        </p:nvGraphicFramePr>
        <p:xfrm>
          <a:off x="869133" y="1978999"/>
          <a:ext cx="4816443" cy="336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256">
                  <a:extLst>
                    <a:ext uri="{9D8B030D-6E8A-4147-A177-3AD203B41FA5}">
                      <a16:colId xmlns:a16="http://schemas.microsoft.com/office/drawing/2014/main" val="462689203"/>
                    </a:ext>
                  </a:extLst>
                </a:gridCol>
                <a:gridCol w="1448187">
                  <a:extLst>
                    <a:ext uri="{9D8B030D-6E8A-4147-A177-3AD203B41FA5}">
                      <a16:colId xmlns:a16="http://schemas.microsoft.com/office/drawing/2014/main" val="2455198361"/>
                    </a:ext>
                  </a:extLst>
                </a:gridCol>
              </a:tblGrid>
              <a:tr h="4803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Status</a:t>
                      </a: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+mn-lt"/>
                        </a:rPr>
                        <a:t>Jumlah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71108"/>
                  </a:ext>
                </a:extLst>
              </a:tr>
              <a:tr h="4803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>
                          <a:latin typeface="+mn-lt"/>
                        </a:rPr>
                        <a:t>Bekerja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521757"/>
                  </a:ext>
                </a:extLst>
              </a:tr>
              <a:tr h="480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Wirausaha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7887535"/>
                  </a:ext>
                </a:extLst>
              </a:tr>
              <a:tr h="480316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800">
                          <a:latin typeface="+mn-lt"/>
                        </a:rPr>
                        <a:t>Studi Lanjut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5289034"/>
                  </a:ext>
                </a:extLst>
              </a:tr>
              <a:tr h="480316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bg1"/>
                          </a:solidFill>
                          <a:latin typeface="+mn-lt"/>
                        </a:rPr>
                        <a:t>Jumlah Lolos IKU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 anchor="ctr">
                    <a:solidFill>
                      <a:srgbClr val="1B46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030156"/>
                  </a:ext>
                </a:extLst>
              </a:tr>
              <a:tr h="480316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bg1"/>
                          </a:solidFill>
                          <a:latin typeface="+mn-lt"/>
                        </a:rPr>
                        <a:t>Jumlah Tidak Lolos IKU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B46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109170"/>
                  </a:ext>
                </a:extLst>
              </a:tr>
              <a:tr h="480316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bg1"/>
                          </a:solidFill>
                          <a:latin typeface="+mn-lt"/>
                        </a:rPr>
                        <a:t>Jumlah Populasi (N)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solidFill>
                      <a:srgbClr val="1B46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337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CEB273-D2FB-A7D1-5DFC-366C0656E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966518"/>
              </p:ext>
            </p:extLst>
          </p:nvPr>
        </p:nvGraphicFramePr>
        <p:xfrm>
          <a:off x="6560746" y="2699473"/>
          <a:ext cx="4816443" cy="192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256">
                  <a:extLst>
                    <a:ext uri="{9D8B030D-6E8A-4147-A177-3AD203B41FA5}">
                      <a16:colId xmlns:a16="http://schemas.microsoft.com/office/drawing/2014/main" val="462689203"/>
                    </a:ext>
                  </a:extLst>
                </a:gridCol>
                <a:gridCol w="1448187">
                  <a:extLst>
                    <a:ext uri="{9D8B030D-6E8A-4147-A177-3AD203B41FA5}">
                      <a16:colId xmlns:a16="http://schemas.microsoft.com/office/drawing/2014/main" val="2455198361"/>
                    </a:ext>
                  </a:extLst>
                </a:gridCol>
              </a:tblGrid>
              <a:tr h="4803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Status</a:t>
                      </a: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+mn-lt"/>
                        </a:rPr>
                        <a:t>Jumlah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71108"/>
                  </a:ext>
                </a:extLst>
              </a:tr>
              <a:tr h="4803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>
                          <a:latin typeface="+mn-lt"/>
                        </a:rPr>
                        <a:t>Score IKU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521757"/>
                  </a:ext>
                </a:extLst>
              </a:tr>
              <a:tr h="480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Target Score IKU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7887535"/>
                  </a:ext>
                </a:extLst>
              </a:tr>
              <a:tr h="480316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800">
                          <a:latin typeface="+mn-lt"/>
                        </a:rPr>
                        <a:t>Selisih Target IKU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5289034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50145EAD-9B88-86F1-88BD-74106D728529}"/>
              </a:ext>
            </a:extLst>
          </p:cNvPr>
          <p:cNvSpPr/>
          <p:nvPr/>
        </p:nvSpPr>
        <p:spPr>
          <a:xfrm>
            <a:off x="5914931" y="3532225"/>
            <a:ext cx="416459" cy="2557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D772-F9DD-D282-E0A4-B5D334DC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Poppins Black" panose="00000A00000000000000" pitchFamily="2" charset="0"/>
                <a:cs typeface="Poppins Black" panose="00000A00000000000000" pitchFamily="2" charset="0"/>
              </a:rPr>
              <a:t>KOMPETENSI</a:t>
            </a:r>
            <a:br>
              <a:rPr lang="en-US" sz="4400" dirty="0"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n-US" sz="4400" dirty="0">
                <a:latin typeface="Poppins Black" panose="00000A00000000000000" pitchFamily="2" charset="0"/>
                <a:cs typeface="Poppins Black" panose="00000A00000000000000" pitchFamily="2" charset="0"/>
              </a:rPr>
              <a:t>LULUSAN</a:t>
            </a:r>
          </a:p>
        </p:txBody>
      </p:sp>
    </p:spTree>
    <p:extLst>
      <p:ext uri="{BB962C8B-B14F-4D97-AF65-F5344CB8AC3E}">
        <p14:creationId xmlns:p14="http://schemas.microsoft.com/office/powerpoint/2010/main" val="4153960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F5E0-CDAF-3D05-E353-6B02EEF9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err="1"/>
              <a:t>Kompetensi</a:t>
            </a:r>
            <a:r>
              <a:rPr lang="en-US" sz="2800" dirty="0"/>
              <a:t> yang </a:t>
            </a:r>
            <a:r>
              <a:rPr lang="en-US" sz="2800" dirty="0" err="1"/>
              <a:t>Dikuasai</a:t>
            </a:r>
            <a:r>
              <a:rPr lang="en-US" sz="2800" dirty="0"/>
              <a:t> vs </a:t>
            </a:r>
            <a:r>
              <a:rPr lang="en-US" sz="2800" dirty="0" err="1"/>
              <a:t>Kompetensi</a:t>
            </a:r>
            <a:r>
              <a:rPr lang="en-US" sz="2800" dirty="0"/>
              <a:t> yang </a:t>
            </a:r>
            <a:r>
              <a:rPr lang="en-US" sz="2800" dirty="0" err="1"/>
              <a:t>Diperlukan</a:t>
            </a:r>
            <a:endParaRPr lang="en-US" sz="28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1538" y="1692275"/>
          <a:ext cx="10487025" cy="4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F5FF5A-8500-C305-B162-A5251CE0B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495747"/>
              </p:ext>
            </p:extLst>
          </p:nvPr>
        </p:nvGraphicFramePr>
        <p:xfrm>
          <a:off x="852488" y="2595282"/>
          <a:ext cx="10487024" cy="166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756">
                  <a:extLst>
                    <a:ext uri="{9D8B030D-6E8A-4147-A177-3AD203B41FA5}">
                      <a16:colId xmlns:a16="http://schemas.microsoft.com/office/drawing/2014/main" val="462689203"/>
                    </a:ext>
                  </a:extLst>
                </a:gridCol>
                <a:gridCol w="2621756">
                  <a:extLst>
                    <a:ext uri="{9D8B030D-6E8A-4147-A177-3AD203B41FA5}">
                      <a16:colId xmlns:a16="http://schemas.microsoft.com/office/drawing/2014/main" val="2455198361"/>
                    </a:ext>
                  </a:extLst>
                </a:gridCol>
                <a:gridCol w="2621756">
                  <a:extLst>
                    <a:ext uri="{9D8B030D-6E8A-4147-A177-3AD203B41FA5}">
                      <a16:colId xmlns:a16="http://schemas.microsoft.com/office/drawing/2014/main" val="2788602897"/>
                    </a:ext>
                  </a:extLst>
                </a:gridCol>
                <a:gridCol w="2621756">
                  <a:extLst>
                    <a:ext uri="{9D8B030D-6E8A-4147-A177-3AD203B41FA5}">
                      <a16:colId xmlns:a16="http://schemas.microsoft.com/office/drawing/2014/main" val="2594227008"/>
                    </a:ext>
                  </a:extLst>
                </a:gridCol>
              </a:tblGrid>
              <a:tr h="55581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Rata-rata</a:t>
                      </a: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Minimal</a:t>
                      </a: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+mn-lt"/>
                        </a:rPr>
                        <a:t>Maksimal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rgbClr val="1B46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71108"/>
                  </a:ext>
                </a:extLst>
              </a:tr>
              <a:tr h="55581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</a:rPr>
                        <a:t>IPK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521757"/>
                  </a:ext>
                </a:extLst>
              </a:tr>
              <a:tr h="55581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</a:rPr>
                        <a:t>SKP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7887535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631E3E22-49EA-DF3B-4923-555285EB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377825"/>
            <a:ext cx="11442700" cy="828675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Rekap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IPK</a:t>
            </a:r>
            <a:r>
              <a:rPr lang="en-US" sz="2800" dirty="0"/>
              <a:t> dan </a:t>
            </a:r>
            <a:r>
              <a:rPr lang="en-US" sz="2800" dirty="0">
                <a:solidFill>
                  <a:srgbClr val="FFFF00"/>
                </a:solidFill>
              </a:rPr>
              <a:t>SKP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01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99E34E1-9DE1-279B-6456-4EE7F283B116}"/>
              </a:ext>
            </a:extLst>
          </p:cNvPr>
          <p:cNvGrpSpPr/>
          <p:nvPr/>
        </p:nvGrpSpPr>
        <p:grpSpPr>
          <a:xfrm>
            <a:off x="328397" y="2835792"/>
            <a:ext cx="5615203" cy="1186417"/>
            <a:chOff x="328397" y="3108650"/>
            <a:chExt cx="5615203" cy="1186417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3B386E7A-79D6-E3C6-3BA8-8C7B30637A44}"/>
                </a:ext>
              </a:extLst>
            </p:cNvPr>
            <p:cNvSpPr txBox="1">
              <a:spLocks/>
            </p:cNvSpPr>
            <p:nvPr/>
          </p:nvSpPr>
          <p:spPr>
            <a:xfrm>
              <a:off x="328397" y="3108650"/>
              <a:ext cx="5263491" cy="9538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5000" dirty="0">
                  <a:solidFill>
                    <a:srgbClr val="002060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TERIMA KASIH!</a:t>
              </a:r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8FAD7290-ABD7-E0CD-8D62-8E5E55A6C820}"/>
                </a:ext>
              </a:extLst>
            </p:cNvPr>
            <p:cNvSpPr txBox="1">
              <a:spLocks/>
            </p:cNvSpPr>
            <p:nvPr/>
          </p:nvSpPr>
          <p:spPr>
            <a:xfrm>
              <a:off x="328397" y="3829905"/>
              <a:ext cx="5615203" cy="4651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2000" b="1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Tracer Study</a:t>
              </a:r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Universitas </a:t>
              </a:r>
              <a:r>
                <a:rPr lang="en-US" sz="2000" dirty="0" err="1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Airlangga</a:t>
              </a:r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16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6EB2-9A3F-3D08-7392-FFE060DD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REKAP</a:t>
            </a:r>
            <a:br>
              <a:rPr lang="en-US" dirty="0"/>
            </a:br>
            <a:r>
              <a:rPr lang="en-US" i="1" dirty="0"/>
              <a:t>RESPONSE RATE</a:t>
            </a:r>
          </a:p>
        </p:txBody>
      </p:sp>
    </p:spTree>
    <p:extLst>
      <p:ext uri="{BB962C8B-B14F-4D97-AF65-F5344CB8AC3E}">
        <p14:creationId xmlns:p14="http://schemas.microsoft.com/office/powerpoint/2010/main" val="268625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7E00-44EB-C1F0-D287-C0E11A79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Rekap</a:t>
            </a:r>
            <a:r>
              <a:rPr lang="en-US" dirty="0"/>
              <a:t> Response Rate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582B072F-25F0-C17D-BC70-189BE5A4F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651521"/>
              </p:ext>
            </p:extLst>
          </p:nvPr>
        </p:nvGraphicFramePr>
        <p:xfrm>
          <a:off x="815249" y="2055809"/>
          <a:ext cx="1059960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510">
                  <a:extLst>
                    <a:ext uri="{9D8B030D-6E8A-4147-A177-3AD203B41FA5}">
                      <a16:colId xmlns:a16="http://schemas.microsoft.com/office/drawing/2014/main" val="809917354"/>
                    </a:ext>
                  </a:extLst>
                </a:gridCol>
                <a:gridCol w="3172858">
                  <a:extLst>
                    <a:ext uri="{9D8B030D-6E8A-4147-A177-3AD203B41FA5}">
                      <a16:colId xmlns:a16="http://schemas.microsoft.com/office/drawing/2014/main" val="1580101285"/>
                    </a:ext>
                  </a:extLst>
                </a:gridCol>
                <a:gridCol w="3174235">
                  <a:extLst>
                    <a:ext uri="{9D8B030D-6E8A-4147-A177-3AD203B41FA5}">
                      <a16:colId xmlns:a16="http://schemas.microsoft.com/office/drawing/2014/main" val="2876163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Keterangan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Jumlah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Persentase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1B46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86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Jumlah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Responden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0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Jumlah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Lulusan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Tidak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Terkontak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Jumlah Lulusan yang Tidak Mengisi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27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Jumlah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Lulusan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yang </a:t>
                      </a:r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Mengisi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Belum </a:t>
                      </a:r>
                      <a:r>
                        <a:rPr lang="en-US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Lengkap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8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Jumlah Lulusan yang Mengisi Lengkap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97,63%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1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Gross Response Rate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609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Net Response Rate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1510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8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8C36-71FB-D9F8-ECEB-84DDBD6A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4400" dirty="0">
                <a:latin typeface="Poppins Black" panose="00000A00000000000000" pitchFamily="2" charset="0"/>
                <a:cs typeface="Poppins Black" panose="00000A00000000000000" pitchFamily="2" charset="0"/>
              </a:rPr>
              <a:t>REKAP</a:t>
            </a:r>
            <a:br>
              <a:rPr lang="en-US" sz="4400" dirty="0"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n-US" sz="4400" i="1" dirty="0">
                <a:latin typeface="Poppins Black" panose="00000A00000000000000" pitchFamily="2" charset="0"/>
                <a:cs typeface="Poppins Black" panose="00000A00000000000000" pitchFamily="2" charset="0"/>
              </a:rPr>
              <a:t>EMPLOYABILITY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600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3B7D-A09A-B11F-3A6B-AD2EB26F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Rekap</a:t>
            </a:r>
            <a:r>
              <a:rPr lang="en-US" dirty="0"/>
              <a:t> Employability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4199B6-86E2-9870-D604-DAB64C078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857467"/>
              </p:ext>
            </p:extLst>
          </p:nvPr>
        </p:nvGraphicFramePr>
        <p:xfrm>
          <a:off x="871538" y="2407015"/>
          <a:ext cx="10487025" cy="297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5">
                  <a:extLst>
                    <a:ext uri="{9D8B030D-6E8A-4147-A177-3AD203B41FA5}">
                      <a16:colId xmlns:a16="http://schemas.microsoft.com/office/drawing/2014/main" val="1291778435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val="764447102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val="2085185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Keterangan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Jumlah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1B4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Persentase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1B46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6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Bekerja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(full time/part time)/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Pernah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Bekerja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865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Belum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memungkinkan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bekerja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496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Melanjutkan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Pendidikan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1186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 Kerja tetapi sedang mencari kerja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763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Wiraswasta/Pernah Wiraswasta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192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120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18C4-412D-37DC-1C58-1B9B972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WAKTU TUNGGU</a:t>
            </a:r>
          </a:p>
        </p:txBody>
      </p:sp>
    </p:spTree>
    <p:extLst>
      <p:ext uri="{BB962C8B-B14F-4D97-AF65-F5344CB8AC3E}">
        <p14:creationId xmlns:p14="http://schemas.microsoft.com/office/powerpoint/2010/main" val="318883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5EB1-2BF1-01A8-BAE6-42C18883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Waktu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>
                <a:solidFill>
                  <a:srgbClr val="FFDA05"/>
                </a:solidFill>
              </a:rPr>
              <a:t>Lulusan</a:t>
            </a:r>
            <a:r>
              <a:rPr lang="en-US" dirty="0">
                <a:solidFill>
                  <a:srgbClr val="FFDA05"/>
                </a:solidFill>
              </a:rPr>
              <a:t> yang </a:t>
            </a:r>
            <a:r>
              <a:rPr lang="en-US" dirty="0" err="1">
                <a:solidFill>
                  <a:srgbClr val="FFDA05"/>
                </a:solidFill>
              </a:rPr>
              <a:t>Bekerja</a:t>
            </a:r>
            <a:endParaRPr lang="en-US" dirty="0">
              <a:solidFill>
                <a:srgbClr val="FFDA0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21A0EE8-C875-2F9E-7DED-662AB1A6BA4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0427576"/>
                  </p:ext>
                </p:extLst>
              </p:nvPr>
            </p:nvGraphicFramePr>
            <p:xfrm>
              <a:off x="871538" y="2686933"/>
              <a:ext cx="10487024" cy="14841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756">
                      <a:extLst>
                        <a:ext uri="{9D8B030D-6E8A-4147-A177-3AD203B41FA5}">
                          <a16:colId xmlns:a16="http://schemas.microsoft.com/office/drawing/2014/main" val="2495220674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4095402192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1586821641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577306007"/>
                        </a:ext>
                      </a:extLst>
                    </a:gridCol>
                  </a:tblGrid>
                  <a:tr h="74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Lama </a:t>
                          </a:r>
                          <a:r>
                            <a:rPr lang="en-US" dirty="0" err="1"/>
                            <a:t>Tunggu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Rata-rata</a:t>
                          </a:r>
                        </a:p>
                        <a:p>
                          <a:pPr algn="ctr"/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</a:t>
                          </a:r>
                        </a:p>
                        <a:p>
                          <a:pPr algn="ctr"/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Jumlah</a:t>
                          </a:r>
                          <a:r>
                            <a:rPr lang="en-US" dirty="0"/>
                            <a:t> Responden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5721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≤6</m:t>
                              </m:r>
                            </m:oMath>
                          </a14:m>
                          <a:r>
                            <a:rPr lang="en-US" dirty="0"/>
                            <a:t> (Bulan)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3,45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915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&gt;6</m:t>
                              </m:r>
                            </m:oMath>
                          </a14:m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7244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21A0EE8-C875-2F9E-7DED-662AB1A6BA4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0427576"/>
                  </p:ext>
                </p:extLst>
              </p:nvPr>
            </p:nvGraphicFramePr>
            <p:xfrm>
              <a:off x="871538" y="2686933"/>
              <a:ext cx="10487024" cy="14841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756">
                      <a:extLst>
                        <a:ext uri="{9D8B030D-6E8A-4147-A177-3AD203B41FA5}">
                          <a16:colId xmlns:a16="http://schemas.microsoft.com/office/drawing/2014/main" val="2495220674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4095402192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1586821641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577306007"/>
                        </a:ext>
                      </a:extLst>
                    </a:gridCol>
                  </a:tblGrid>
                  <a:tr h="74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Lama </a:t>
                          </a:r>
                          <a:r>
                            <a:rPr lang="en-US" dirty="0" err="1"/>
                            <a:t>Tunggu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Rata-rata</a:t>
                          </a:r>
                        </a:p>
                        <a:p>
                          <a:pPr algn="ctr"/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</a:t>
                          </a:r>
                        </a:p>
                        <a:p>
                          <a:pPr algn="ctr"/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Jumlah</a:t>
                          </a:r>
                          <a:r>
                            <a:rPr lang="en-US" dirty="0"/>
                            <a:t> Responden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5721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2" t="-203279" r="-30046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3,45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915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2" t="-303279" r="-30046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7244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88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5EB1-2BF1-01A8-BAE6-42C18883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Waktu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>
                <a:solidFill>
                  <a:srgbClr val="FFDA05"/>
                </a:solidFill>
              </a:rPr>
              <a:t>Lulusan</a:t>
            </a:r>
            <a:r>
              <a:rPr lang="en-US" dirty="0">
                <a:solidFill>
                  <a:srgbClr val="FFDA05"/>
                </a:solidFill>
              </a:rPr>
              <a:t> yang </a:t>
            </a:r>
            <a:r>
              <a:rPr lang="en-US" dirty="0" err="1">
                <a:solidFill>
                  <a:srgbClr val="FFDA05"/>
                </a:solidFill>
              </a:rPr>
              <a:t>Berwirausaha</a:t>
            </a:r>
            <a:endParaRPr lang="en-US" dirty="0">
              <a:solidFill>
                <a:srgbClr val="FFDA0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21A0EE8-C875-2F9E-7DED-662AB1A6BA4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0950270"/>
                  </p:ext>
                </p:extLst>
              </p:nvPr>
            </p:nvGraphicFramePr>
            <p:xfrm>
              <a:off x="871538" y="2686933"/>
              <a:ext cx="10487024" cy="14841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756">
                      <a:extLst>
                        <a:ext uri="{9D8B030D-6E8A-4147-A177-3AD203B41FA5}">
                          <a16:colId xmlns:a16="http://schemas.microsoft.com/office/drawing/2014/main" val="2495220674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4095402192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1586821641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577306007"/>
                        </a:ext>
                      </a:extLst>
                    </a:gridCol>
                  </a:tblGrid>
                  <a:tr h="74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Lama </a:t>
                          </a:r>
                          <a:r>
                            <a:rPr lang="en-US" dirty="0" err="1"/>
                            <a:t>Tunggu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Rata-rata</a:t>
                          </a:r>
                        </a:p>
                        <a:p>
                          <a:pPr algn="ctr"/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</a:t>
                          </a:r>
                        </a:p>
                        <a:p>
                          <a:pPr algn="ctr"/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Jumlah</a:t>
                          </a:r>
                          <a:r>
                            <a:rPr lang="en-US" dirty="0"/>
                            <a:t> Responden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5721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≤6</m:t>
                              </m:r>
                            </m:oMath>
                          </a14:m>
                          <a:r>
                            <a:rPr lang="en-US" dirty="0"/>
                            <a:t> (Bulan)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2,93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915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&gt;6</m:t>
                              </m:r>
                            </m:oMath>
                          </a14:m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7244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21A0EE8-C875-2F9E-7DED-662AB1A6BA4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0950270"/>
                  </p:ext>
                </p:extLst>
              </p:nvPr>
            </p:nvGraphicFramePr>
            <p:xfrm>
              <a:off x="871538" y="2686933"/>
              <a:ext cx="10487024" cy="14841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756">
                      <a:extLst>
                        <a:ext uri="{9D8B030D-6E8A-4147-A177-3AD203B41FA5}">
                          <a16:colId xmlns:a16="http://schemas.microsoft.com/office/drawing/2014/main" val="2495220674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4095402192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1586821641"/>
                        </a:ext>
                      </a:extLst>
                    </a:gridCol>
                    <a:gridCol w="2621756">
                      <a:extLst>
                        <a:ext uri="{9D8B030D-6E8A-4147-A177-3AD203B41FA5}">
                          <a16:colId xmlns:a16="http://schemas.microsoft.com/office/drawing/2014/main" val="577306007"/>
                        </a:ext>
                      </a:extLst>
                    </a:gridCol>
                  </a:tblGrid>
                  <a:tr h="74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Lama </a:t>
                          </a:r>
                          <a:r>
                            <a:rPr lang="en-US" dirty="0" err="1"/>
                            <a:t>Tunggu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Rata-rata</a:t>
                          </a:r>
                        </a:p>
                        <a:p>
                          <a:pPr algn="ctr"/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</a:t>
                          </a:r>
                        </a:p>
                        <a:p>
                          <a:pPr algn="ctr"/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Jumlah</a:t>
                          </a:r>
                          <a:r>
                            <a:rPr lang="en-US" dirty="0"/>
                            <a:t> Responden</a:t>
                          </a:r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5721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2" t="-203279" r="-30046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2,93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915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2" t="-303279" r="-30046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7244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42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5EB1-2BF1-01A8-BAE6-42C18883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Waktu </a:t>
            </a:r>
            <a:r>
              <a:rPr lang="en-US" dirty="0" err="1"/>
              <a:t>Tunggu</a:t>
            </a:r>
            <a:endParaRPr lang="en-US" dirty="0">
              <a:solidFill>
                <a:srgbClr val="FFDA0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1D2B248-63E6-1D0A-6BCB-04447AF2442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7867131"/>
                  </p:ext>
                </p:extLst>
              </p:nvPr>
            </p:nvGraphicFramePr>
            <p:xfrm>
              <a:off x="871539" y="2633836"/>
              <a:ext cx="10487022" cy="2341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8146">
                      <a:extLst>
                        <a:ext uri="{9D8B030D-6E8A-4147-A177-3AD203B41FA5}">
                          <a16:colId xmlns:a16="http://schemas.microsoft.com/office/drawing/2014/main" val="3719626839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852084995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2303692626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883058624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2364692062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2456061688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4243821156"/>
                        </a:ext>
                      </a:extLst>
                    </a:gridCol>
                  </a:tblGrid>
                  <a:tr h="58919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Lama </a:t>
                          </a:r>
                          <a:r>
                            <a:rPr lang="en-US" dirty="0" err="1"/>
                            <a:t>Tunggu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Bekerja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Berwiraswasta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139005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Rata-rata</a:t>
                          </a:r>
                        </a:p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Bulan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Median</a:t>
                          </a:r>
                        </a:p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Bulan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Jumlah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 Responden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Rata-rata</a:t>
                          </a:r>
                        </a:p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Bulan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Median</a:t>
                          </a:r>
                        </a:p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Bulan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Jumlah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 Responden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7158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≤6</m:t>
                              </m:r>
                            </m:oMath>
                          </a14:m>
                          <a:r>
                            <a:rPr lang="en-US" dirty="0"/>
                            <a:t> (Bulan)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3,45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2,93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195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&gt;6</m:t>
                              </m:r>
                            </m:oMath>
                          </a14:m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Bulan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911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3,49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123</a:t>
                          </a:r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2,93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118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1D2B248-63E6-1D0A-6BCB-04447AF2442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7867131"/>
                  </p:ext>
                </p:extLst>
              </p:nvPr>
            </p:nvGraphicFramePr>
            <p:xfrm>
              <a:off x="871539" y="2633836"/>
              <a:ext cx="10487022" cy="2341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8146">
                      <a:extLst>
                        <a:ext uri="{9D8B030D-6E8A-4147-A177-3AD203B41FA5}">
                          <a16:colId xmlns:a16="http://schemas.microsoft.com/office/drawing/2014/main" val="3719626839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852084995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2303692626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883058624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2364692062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2456061688"/>
                        </a:ext>
                      </a:extLst>
                    </a:gridCol>
                    <a:gridCol w="1498146">
                      <a:extLst>
                        <a:ext uri="{9D8B030D-6E8A-4147-A177-3AD203B41FA5}">
                          <a16:colId xmlns:a16="http://schemas.microsoft.com/office/drawing/2014/main" val="4243821156"/>
                        </a:ext>
                      </a:extLst>
                    </a:gridCol>
                  </a:tblGrid>
                  <a:tr h="58919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Lama </a:t>
                          </a:r>
                          <a:r>
                            <a:rPr lang="en-US" dirty="0" err="1"/>
                            <a:t>Tunggu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Bekerja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Berwiraswasta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1B469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1390055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Rata-rata</a:t>
                          </a:r>
                        </a:p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Bulan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Median</a:t>
                          </a:r>
                        </a:p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Bulan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Jumlah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 Responden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Rata-rata</a:t>
                          </a:r>
                        </a:p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Bulan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Median</a:t>
                          </a:r>
                        </a:p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Bulan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</a:rPr>
                            <a:t>Jumlah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 Responden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7158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" t="-332787" r="-60162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3,45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2,93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195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" t="-432787" r="-60162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911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3,49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123</a:t>
                          </a:r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2,93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1188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11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S LULUSAN 2022 [FKP-Profesi PENDIDIKAN PROFESI NERS]" id="{B8BD0A82-6F5D-4D3A-8C34-58B1564E49DB}" vid="{18979E59-91EA-4581-B709-E27C95676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1B9EF1B656441B48ACD4E31EDAF8B585" ma:contentTypeVersion="12" ma:contentTypeDescription="Buat sebuah dokumen baru." ma:contentTypeScope="" ma:versionID="67825373d8baaf71b95280c48bc6e853">
  <xsd:schema xmlns:xsd="http://www.w3.org/2001/XMLSchema" xmlns:xs="http://www.w3.org/2001/XMLSchema" xmlns:p="http://schemas.microsoft.com/office/2006/metadata/properties" xmlns:ns3="f95bc232-dc30-4754-9dbb-c02aa2d2cb46" targetNamespace="http://schemas.microsoft.com/office/2006/metadata/properties" ma:root="true" ma:fieldsID="ff75a6d253f9dcc9b2711f0a66151677" ns3:_="">
    <xsd:import namespace="f95bc232-dc30-4754-9dbb-c02aa2d2cb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bc232-dc30-4754-9dbb-c02aa2d2c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5bc232-dc30-4754-9dbb-c02aa2d2cb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6CA0DC-E6B3-480F-90D1-A0D463896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5bc232-dc30-4754-9dbb-c02aa2d2cb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B41851-EB22-42A6-A9E8-709DB1D80B16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f95bc232-dc30-4754-9dbb-c02aa2d2cb4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8D0CD3D-633B-4C69-82B8-B8720C20F4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TS LULUSAN 2022 [FKP-Profesi PENDIDIKAN PROFESI NERS]</Template>
  <TotalTime>101</TotalTime>
  <Words>443</Words>
  <Application>Microsoft Office PowerPoint</Application>
  <PresentationFormat>Widescreen</PresentationFormat>
  <Paragraphs>210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 New Roman</vt:lpstr>
      <vt:lpstr>Calibri</vt:lpstr>
      <vt:lpstr>Cambria Math</vt:lpstr>
      <vt:lpstr>LEMON MILK Medium</vt:lpstr>
      <vt:lpstr>Arial</vt:lpstr>
      <vt:lpstr>Poppins Black</vt:lpstr>
      <vt:lpstr>Poppins</vt:lpstr>
      <vt:lpstr>Calibri Light</vt:lpstr>
      <vt:lpstr>Office Theme</vt:lpstr>
      <vt:lpstr>TRACER STUDY 2022 UNIVERSITAS AIRLANGGA</vt:lpstr>
      <vt:lpstr>REKAP RESPONSE RATE</vt:lpstr>
      <vt:lpstr>Rekap Response Rate</vt:lpstr>
      <vt:lpstr>REKAP EMPLOYABILITY</vt:lpstr>
      <vt:lpstr>Rekap Employability</vt:lpstr>
      <vt:lpstr>WAKTU TUNGGU</vt:lpstr>
      <vt:lpstr>Waktu Tunggu Lulusan yang Bekerja</vt:lpstr>
      <vt:lpstr>Waktu Tunggu Lulusan yang Berwirausaha</vt:lpstr>
      <vt:lpstr>Jumlah Lulusan menurut Waktu Tunggu</vt:lpstr>
      <vt:lpstr>PENDAPATAN PER BULAN (Take Home Pay)</vt:lpstr>
      <vt:lpstr>Pendapatan per Bulan Lulusan</vt:lpstr>
      <vt:lpstr>Frekuensi Pendapatan Lulusan menurut IKU</vt:lpstr>
      <vt:lpstr>Sampel Pendapatan Lulusan</vt:lpstr>
      <vt:lpstr>PERHITUNGAN IKU</vt:lpstr>
      <vt:lpstr>Perhitungan IKU Lulusan</vt:lpstr>
      <vt:lpstr>KOMPETENSI LULUSAN</vt:lpstr>
      <vt:lpstr>Kompetensi yang Dikuasai vs Kompetensi yang Diperlukan</vt:lpstr>
      <vt:lpstr>Rekap IPK dan SKP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TRACER STUDY 2022 UNIVERSITAS AIRLANGGA</dc:title>
  <dc:creator>ASUS</dc:creator>
  <cp:lastModifiedBy>Rista</cp:lastModifiedBy>
  <cp:revision>10</cp:revision>
  <dcterms:created xsi:type="dcterms:W3CDTF">2023-01-17T02:27:16Z</dcterms:created>
  <dcterms:modified xsi:type="dcterms:W3CDTF">2023-02-08T02:31:11Z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0x0101001B9EF1B656441B48ACD4E31EDAF8B585</vt:lpwstr>
  </property>
</Properties>
</file>