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9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90" r:id="rId21"/>
    <p:sldId id="277" r:id="rId22"/>
    <p:sldId id="279" r:id="rId23"/>
    <p:sldId id="280" r:id="rId24"/>
    <p:sldId id="281" r:id="rId25"/>
    <p:sldId id="283" r:id="rId26"/>
    <p:sldId id="291" r:id="rId27"/>
    <p:sldId id="284" r:id="rId28"/>
    <p:sldId id="285" r:id="rId29"/>
    <p:sldId id="288" r:id="rId30"/>
  </p:sldIdLst>
  <p:sldSz cx="9144000" cy="5143500" type="screen16x9"/>
  <p:notesSz cx="6858000" cy="9144000"/>
  <p:embeddedFontLst>
    <p:embeddedFont>
      <p:font typeface="Oswald" panose="020B0604020202020204" pitchFamily="2" charset="0"/>
      <p:regular r:id="rId32"/>
      <p:bold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CCB"/>
    <a:srgbClr val="238491"/>
    <a:srgbClr val="9ADDE6"/>
    <a:srgbClr val="4EC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3FA578-9691-4F15-B4B7-B92A8ED818FC}">
  <a:tblStyle styleId="{E43FA578-9691-4F15-B4B7-B92A8ED818F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0"/>
          </a:solidFill>
        </a:fill>
      </a:tcStyle>
    </a:wholeTbl>
    <a:band1H>
      <a:tcTxStyle b="off" i="off"/>
      <a:tcStyle>
        <a:tcBdr/>
        <a:fill>
          <a:solidFill>
            <a:srgbClr val="CAD2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2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INS%20DATA\Jobs\Tracer%20Study%20UNAIR\PPT%20TS%20LULUSAN%202019\Data%20survey%20lulusan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INS%20DATA\Jobs\Tracer%20Study%20UNAIR\PPT%20TS%20LULUSAN%202019\Data%20survey%20lulusan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INS%20DATA\Jobs\Tracer%20Study%20UNAIR\PPT%20TS%20LULUSAN%202019\Data%20survey%20lulusan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Sheet5!$L$31:$L$42</c:f>
              <c:strCache>
                <c:ptCount val="12"/>
                <c:pt idx="0">
                  <c:v>Jawa Timur</c:v>
                </c:pt>
                <c:pt idx="1">
                  <c:v>Jawa Barat</c:v>
                </c:pt>
                <c:pt idx="2">
                  <c:v>Daerah Khusus Ibukota Jakarta</c:v>
                </c:pt>
                <c:pt idx="3">
                  <c:v>Jawa Tengah</c:v>
                </c:pt>
                <c:pt idx="4">
                  <c:v>Banten</c:v>
                </c:pt>
                <c:pt idx="5">
                  <c:v>Kalimantan Timur</c:v>
                </c:pt>
                <c:pt idx="6">
                  <c:v>Bali</c:v>
                </c:pt>
                <c:pt idx="7">
                  <c:v>Kalimantan Selatan</c:v>
                </c:pt>
                <c:pt idx="8">
                  <c:v>Bengkulu</c:v>
                </c:pt>
                <c:pt idx="9">
                  <c:v>Nusa Tenggara Barat</c:v>
                </c:pt>
                <c:pt idx="10">
                  <c:v>Sulawesi Tengah</c:v>
                </c:pt>
                <c:pt idx="11">
                  <c:v>Sumatra Barat</c:v>
                </c:pt>
              </c:strCache>
            </c:strRef>
          </c:cat>
          <c:val>
            <c:numRef>
              <c:f>Sheet5!$N$31:$N$42</c:f>
              <c:numCache>
                <c:formatCode>0.00%</c:formatCode>
                <c:ptCount val="12"/>
                <c:pt idx="0">
                  <c:v>0.77922077922077926</c:v>
                </c:pt>
                <c:pt idx="1">
                  <c:v>6.4935064935064929E-2</c:v>
                </c:pt>
                <c:pt idx="2">
                  <c:v>3.896103896103896E-2</c:v>
                </c:pt>
                <c:pt idx="3">
                  <c:v>2.5974025974025976E-2</c:v>
                </c:pt>
                <c:pt idx="4">
                  <c:v>1.948051948051948E-2</c:v>
                </c:pt>
                <c:pt idx="5">
                  <c:v>1.948051948051948E-2</c:v>
                </c:pt>
                <c:pt idx="6">
                  <c:v>1.2987012987012988E-2</c:v>
                </c:pt>
                <c:pt idx="7">
                  <c:v>1.2987012987012988E-2</c:v>
                </c:pt>
                <c:pt idx="8">
                  <c:v>6.4935064935064939E-3</c:v>
                </c:pt>
                <c:pt idx="9">
                  <c:v>6.4935064935064939E-3</c:v>
                </c:pt>
                <c:pt idx="10">
                  <c:v>6.4935064935064939E-3</c:v>
                </c:pt>
                <c:pt idx="11">
                  <c:v>6.4935064935064939E-3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D-490F-B133-0E89CC82A6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3131919"/>
        <c:axId val="1093151887"/>
      </c:barChart>
      <c:catAx>
        <c:axId val="109313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093151887"/>
        <c:crosses val="autoZero"/>
        <c:auto val="1"/>
        <c:lblAlgn val="ctr"/>
        <c:lblOffset val="100"/>
        <c:noMultiLvlLbl val="0"/>
      </c:catAx>
      <c:valAx>
        <c:axId val="1093151887"/>
        <c:scaling>
          <c:orientation val="minMax"/>
          <c:max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1093131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bg1"/>
          </a:solidFill>
        </a:defRPr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D-44F7-B8AE-B6BFD9645FED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D-44F7-B8AE-B6BFD9645FE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ED-44F7-B8AE-B6BFD9645FED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ED-44F7-B8AE-B6BFD9645FED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ED-44F7-B8AE-B6BFD9645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Sheet4!$D$68:$D$72</c:f>
              <c:strCache>
                <c:ptCount val="5"/>
                <c:pt idx="0">
                  <c:v>Tidak erat</c:v>
                </c:pt>
                <c:pt idx="1">
                  <c:v>Kurang erat</c:v>
                </c:pt>
                <c:pt idx="2">
                  <c:v>Cukup erat</c:v>
                </c:pt>
                <c:pt idx="3">
                  <c:v>Erat</c:v>
                </c:pt>
                <c:pt idx="4">
                  <c:v>Sangat erat</c:v>
                </c:pt>
              </c:strCache>
            </c:strRef>
          </c:cat>
          <c:val>
            <c:numRef>
              <c:f>Sheet4!$F$68:$F$72</c:f>
              <c:numCache>
                <c:formatCode>0.00%</c:formatCode>
                <c:ptCount val="5"/>
                <c:pt idx="0">
                  <c:v>6.097560975609756E-2</c:v>
                </c:pt>
                <c:pt idx="1">
                  <c:v>8.5365853658536592E-2</c:v>
                </c:pt>
                <c:pt idx="2">
                  <c:v>0.3048780487804878</c:v>
                </c:pt>
                <c:pt idx="3">
                  <c:v>0.23170731707317074</c:v>
                </c:pt>
                <c:pt idx="4">
                  <c:v>0.31707317073170732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ED-44F7-B8AE-B6BFD9645F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31327966026713"/>
          <c:y val="0.30674053593768069"/>
          <c:w val="0.17584027839216726"/>
          <c:h val="0.45060395487947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4-4077-B822-CBB2C5D37489}"/>
              </c:ext>
            </c:extLst>
          </c:dPt>
          <c:dPt>
            <c:idx val="1"/>
            <c:bubble3D val="0"/>
            <c:spPr>
              <a:solidFill>
                <a:srgbClr val="2384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4-4077-B822-CBB2C5D37489}"/>
              </c:ext>
            </c:extLst>
          </c:dPt>
          <c:dPt>
            <c:idx val="2"/>
            <c:bubble3D val="0"/>
            <c:spPr>
              <a:solidFill>
                <a:srgbClr val="2FBC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4-4077-B822-CBB2C5D37489}"/>
              </c:ext>
            </c:extLst>
          </c:dPt>
          <c:dPt>
            <c:idx val="3"/>
            <c:bubble3D val="0"/>
            <c:spPr>
              <a:solidFill>
                <a:srgbClr val="9ADD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84-4077-B822-CBB2C5D37489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84-4077-B822-CBB2C5D374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Sheet4!$D$75:$D$78</c:f>
              <c:strCache>
                <c:ptCount val="4"/>
                <c:pt idx="0">
                  <c:v>Tidak erat</c:v>
                </c:pt>
                <c:pt idx="1">
                  <c:v>Kurang erat</c:v>
                </c:pt>
                <c:pt idx="2">
                  <c:v>Cukup erat</c:v>
                </c:pt>
                <c:pt idx="3">
                  <c:v>Sangat erat</c:v>
                </c:pt>
              </c:strCache>
            </c:strRef>
          </c:cat>
          <c:val>
            <c:numRef>
              <c:f>Sheet4!$F$75:$F$78</c:f>
              <c:numCache>
                <c:formatCode>0.00%</c:formatCode>
                <c:ptCount val="4"/>
                <c:pt idx="0">
                  <c:v>0.27272727272727271</c:v>
                </c:pt>
                <c:pt idx="1">
                  <c:v>0.18181818181818182</c:v>
                </c:pt>
                <c:pt idx="2">
                  <c:v>0.45454545454545453</c:v>
                </c:pt>
                <c:pt idx="3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84-4077-B822-CBB2C5D374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4087541866389"/>
          <c:y val="0.30674059177613006"/>
          <c:w val="0.17584027839216726"/>
          <c:h val="0.45060395487947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823fa2cba_2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10823fa2cba_2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823fa2cba_2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g10823fa2cba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0823fa2cba_2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g10823fa2cba_2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823fa2cba_2_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g10823fa2cba_2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823fa2cba_2_4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g10823fa2cba_2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823fa2cba_2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10823fa2cba_2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823fa2cba_2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g10823fa2cba_2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0823fa2cba_2_4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10823fa2cba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823fa2cba_2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10823fa2cba_2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823fa2cba_2_4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g10823fa2cba_2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0823fa2cba_2_4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g10823fa2cba_2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823fa2cba_2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10823fa2cba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0823fa2cba_2_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g10823fa2cba_2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823fa2cba_2_4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g10823fa2cba_2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0823fa2cba_2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g10823fa2cba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0823fa2cba_2_4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g10823fa2cba_2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823fa2cba_2_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g10823fa2cba_2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0823fa2cba_2_5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g10823fa2cba_2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823fa2cba_2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10823fa2cba_2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823fa2cba_2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10823fa2cba_2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823fa2cba_2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10823fa2cba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823fa2cba_2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10823fa2cba_2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823fa2cba_2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10823fa2cba_2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823fa2cba_2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g10823fa2cba_2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823fa2cba_2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g10823fa2cba_2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-1702355" y="-563538"/>
            <a:ext cx="10846356" cy="5707038"/>
            <a:chOff x="-2269807" y="-751383"/>
            <a:chExt cx="14461808" cy="7609383"/>
          </a:xfrm>
        </p:grpSpPr>
        <p:grpSp>
          <p:nvGrpSpPr>
            <p:cNvPr id="71" name="Google Shape;71;p14"/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72" name="Google Shape;72;p14"/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2208298" h="6858000" extrusionOk="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2156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 rot="-5400000">
                <a:off x="2667000" y="-2667001"/>
                <a:ext cx="6858000" cy="12192002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12192002" extrusionOk="0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 rot="5400000">
                <a:off x="24625" y="-4746"/>
                <a:ext cx="2819399" cy="2828891"/>
              </a:xfrm>
              <a:prstGeom prst="rtTriangle">
                <a:avLst/>
              </a:prstGeom>
              <a:solidFill>
                <a:srgbClr val="00325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 rot="5400000">
                <a:off x="4418" y="-4422"/>
                <a:ext cx="2627088" cy="263593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 rot="5400000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6274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 rot="-5400000">
                <a:off x="2667000" y="-2667001"/>
                <a:ext cx="6858000" cy="12192002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12192002" extrusionOk="0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rgbClr val="003252">
                  <a:alpha val="88235"/>
                </a:srgb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8;p14"/>
            <p:cNvSpPr/>
            <p:nvPr/>
          </p:nvSpPr>
          <p:spPr>
            <a:xfrm rot="-2700000" flipH="1">
              <a:off x="-1604709" y="1397837"/>
              <a:ext cx="3211378" cy="3211378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 rot="-2700000">
              <a:off x="-861777" y="-3756"/>
              <a:ext cx="2676646" cy="1356876"/>
            </a:xfrm>
            <a:custGeom>
              <a:avLst/>
              <a:gdLst/>
              <a:ahLst/>
              <a:cxnLst/>
              <a:rect l="l" t="t" r="r" b="b"/>
              <a:pathLst>
                <a:path w="2676646" h="1356876" extrusionOk="0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 rot="-8100000">
              <a:off x="-1226102" y="1737462"/>
              <a:ext cx="2416016" cy="2416016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4"/>
            <p:cNvGrpSpPr/>
            <p:nvPr/>
          </p:nvGrpSpPr>
          <p:grpSpPr>
            <a:xfrm>
              <a:off x="-1075376" y="4357967"/>
              <a:ext cx="2150753" cy="2150753"/>
              <a:chOff x="-2269807" y="2347782"/>
              <a:chExt cx="4541574" cy="4541574"/>
            </a:xfrm>
          </p:grpSpPr>
          <p:sp>
            <p:nvSpPr>
              <p:cNvPr id="82" name="Google Shape;82;p14"/>
              <p:cNvSpPr/>
              <p:nvPr/>
            </p:nvSpPr>
            <p:spPr>
              <a:xfrm rot="-2700000" flipH="1">
                <a:off x="-1604709" y="3012880"/>
                <a:ext cx="3211378" cy="3211378"/>
              </a:xfrm>
              <a:custGeom>
                <a:avLst/>
                <a:gdLst/>
                <a:ahLst/>
                <a:cxnLst/>
                <a:rect l="l" t="t" r="r" b="b"/>
                <a:pathLst>
                  <a:path w="754341" h="754341" extrusionOk="0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5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4"/>
              <p:cNvSpPr/>
              <p:nvPr/>
            </p:nvSpPr>
            <p:spPr>
              <a:xfrm rot="-8100000">
                <a:off x="-1226102" y="3352505"/>
                <a:ext cx="2416016" cy="2416016"/>
              </a:xfrm>
              <a:custGeom>
                <a:avLst/>
                <a:gdLst/>
                <a:ahLst/>
                <a:cxnLst/>
                <a:rect l="l" t="t" r="r" b="b"/>
                <a:pathLst>
                  <a:path w="754341" h="754341" extrusionOk="0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77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2071116" y="1796796"/>
            <a:ext cx="5308092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 b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2071116" y="2791206"/>
            <a:ext cx="5308092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ategory">
  <p:cSld name="5 Category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15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94" name="Google Shape;94;p1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97" name="Google Shape;97;p15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5"/>
          <p:cNvSpPr>
            <a:spLocks noGrp="1"/>
          </p:cNvSpPr>
          <p:nvPr>
            <p:ph type="pic" idx="2"/>
          </p:nvPr>
        </p:nvSpPr>
        <p:spPr>
          <a:xfrm>
            <a:off x="733659" y="1572537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5"/>
          <p:cNvSpPr>
            <a:spLocks noGrp="1"/>
          </p:cNvSpPr>
          <p:nvPr>
            <p:ph type="pic" idx="3"/>
          </p:nvPr>
        </p:nvSpPr>
        <p:spPr>
          <a:xfrm>
            <a:off x="2416673" y="1572537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5"/>
          <p:cNvSpPr>
            <a:spLocks noGrp="1"/>
          </p:cNvSpPr>
          <p:nvPr>
            <p:ph type="pic" idx="4"/>
          </p:nvPr>
        </p:nvSpPr>
        <p:spPr>
          <a:xfrm>
            <a:off x="4099686" y="1572537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5"/>
          <p:cNvSpPr>
            <a:spLocks noGrp="1"/>
          </p:cNvSpPr>
          <p:nvPr>
            <p:ph type="pic" idx="5"/>
          </p:nvPr>
        </p:nvSpPr>
        <p:spPr>
          <a:xfrm>
            <a:off x="5782699" y="1572537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5"/>
          <p:cNvSpPr>
            <a:spLocks noGrp="1"/>
          </p:cNvSpPr>
          <p:nvPr>
            <p:ph type="pic" idx="6"/>
          </p:nvPr>
        </p:nvSpPr>
        <p:spPr>
          <a:xfrm>
            <a:off x="7465712" y="1572537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39920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7"/>
          </p:nvPr>
        </p:nvSpPr>
        <p:spPr>
          <a:xfrm>
            <a:off x="2222934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8"/>
          </p:nvPr>
        </p:nvSpPr>
        <p:spPr>
          <a:xfrm>
            <a:off x="3905948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9"/>
          </p:nvPr>
        </p:nvSpPr>
        <p:spPr>
          <a:xfrm>
            <a:off x="5588961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3"/>
          </p:nvPr>
        </p:nvSpPr>
        <p:spPr>
          <a:xfrm>
            <a:off x="7271974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9" name="Google Shape;109;p15"/>
          <p:cNvCxnSpPr/>
          <p:nvPr/>
        </p:nvCxnSpPr>
        <p:spPr>
          <a:xfrm>
            <a:off x="931766" y="2868766"/>
            <a:ext cx="548416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2614779" y="2868766"/>
            <a:ext cx="548416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4297792" y="2868766"/>
            <a:ext cx="548416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5980806" y="2868766"/>
            <a:ext cx="548416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7663819" y="2868766"/>
            <a:ext cx="548416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5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0" y="0"/>
            <a:ext cx="9144000" cy="5147059"/>
          </a:xfrm>
          <a:custGeom>
            <a:avLst/>
            <a:gdLst/>
            <a:ahLst/>
            <a:cxnLst/>
            <a:rect l="l" t="t" r="r" b="b"/>
            <a:pathLst>
              <a:path w="12192000" h="6849743" extrusionOk="0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 rot="5400000" flipH="1">
            <a:off x="1970104" y="-1970104"/>
            <a:ext cx="5147057" cy="9087265"/>
          </a:xfrm>
          <a:custGeom>
            <a:avLst/>
            <a:gdLst/>
            <a:ahLst/>
            <a:cxnLst/>
            <a:rect l="l" t="t" r="r" b="b"/>
            <a:pathLst>
              <a:path w="6853871" h="12116353" extrusionOk="0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 rot="-5400000" flipH="1">
            <a:off x="4388258" y="-7987"/>
            <a:ext cx="4744615" cy="4760590"/>
          </a:xfrm>
          <a:prstGeom prst="rtTriangle">
            <a:avLst/>
          </a:pr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/>
          <p:nvPr/>
        </p:nvSpPr>
        <p:spPr>
          <a:xfrm rot="2700000">
            <a:off x="7251738" y="1053294"/>
            <a:ext cx="3304611" cy="3974429"/>
          </a:xfrm>
          <a:custGeom>
            <a:avLst/>
            <a:gdLst/>
            <a:ahLst/>
            <a:cxnLst/>
            <a:rect l="l" t="t" r="r" b="b"/>
            <a:pathLst>
              <a:path w="4406148" h="5299239" extrusionOk="0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8100000" flipH="1">
            <a:off x="7187681" y="816073"/>
            <a:ext cx="3804135" cy="3632626"/>
          </a:xfrm>
          <a:custGeom>
            <a:avLst/>
            <a:gdLst/>
            <a:ahLst/>
            <a:cxnLst/>
            <a:rect l="l" t="t" r="r" b="b"/>
            <a:pathLst>
              <a:path w="5072180" h="4843502" extrusionOk="0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 rot="2700000">
            <a:off x="8578939" y="4249314"/>
            <a:ext cx="658333" cy="1316667"/>
          </a:xfrm>
          <a:custGeom>
            <a:avLst/>
            <a:gdLst/>
            <a:ahLst/>
            <a:cxnLst/>
            <a:rect l="l" t="t" r="r" b="b"/>
            <a:pathLst>
              <a:path w="877778" h="1755556" extrusionOk="0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 rot="8100000" flipH="1">
            <a:off x="7936699" y="4381057"/>
            <a:ext cx="1779261" cy="889630"/>
          </a:xfrm>
          <a:custGeom>
            <a:avLst/>
            <a:gdLst/>
            <a:ahLst/>
            <a:cxnLst/>
            <a:rect l="l" t="t" r="r" b="b"/>
            <a:pathLst>
              <a:path w="2372348" h="1186174" extrusionOk="0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16"/>
          <p:cNvGrpSpPr/>
          <p:nvPr/>
        </p:nvGrpSpPr>
        <p:grpSpPr>
          <a:xfrm rot="-5400000">
            <a:off x="86773" y="-924984"/>
            <a:ext cx="1624933" cy="1843777"/>
            <a:chOff x="10225382" y="6572118"/>
            <a:chExt cx="3924857" cy="4453454"/>
          </a:xfrm>
        </p:grpSpPr>
        <p:sp>
          <p:nvSpPr>
            <p:cNvPr id="127" name="Google Shape;127;p16"/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 rot="-5400000">
            <a:off x="1369618" y="-497934"/>
            <a:ext cx="868042" cy="989674"/>
            <a:chOff x="10431418" y="6819549"/>
            <a:chExt cx="3512798" cy="4005019"/>
          </a:xfrm>
        </p:grpSpPr>
        <p:sp>
          <p:nvSpPr>
            <p:cNvPr id="130" name="Google Shape;130;p16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623888" y="3566160"/>
            <a:ext cx="51023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B9E4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624078" y="2914650"/>
            <a:ext cx="5836158" cy="64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rebuchet MS"/>
              <a:buNone/>
              <a:defRPr sz="41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accen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17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143" name="Google Shape;143;p17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7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146" name="Google Shape;146;p17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7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accen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186" name="Google Shape;186;p20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189" name="Google Shape;189;p20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0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1"/>
          </p:nvPr>
        </p:nvSpPr>
        <p:spPr>
          <a:xfrm>
            <a:off x="1057275" y="1312177"/>
            <a:ext cx="7029450" cy="251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Section Header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/>
          <p:nvPr/>
        </p:nvSpPr>
        <p:spPr>
          <a:xfrm rot="5400000" flipH="1">
            <a:off x="2141822" y="-1855121"/>
            <a:ext cx="5147057" cy="8857300"/>
          </a:xfrm>
          <a:custGeom>
            <a:avLst/>
            <a:gdLst/>
            <a:ahLst/>
            <a:cxnLst/>
            <a:rect l="l" t="t" r="r" b="b"/>
            <a:pathLst>
              <a:path w="6862743" h="11809733" extrusionOk="0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/>
          <p:nvPr/>
        </p:nvSpPr>
        <p:spPr>
          <a:xfrm rot="5400000" flipH="1">
            <a:off x="1970105" y="-1970104"/>
            <a:ext cx="5147057" cy="9087265"/>
          </a:xfrm>
          <a:custGeom>
            <a:avLst/>
            <a:gdLst/>
            <a:ahLst/>
            <a:cxnLst/>
            <a:rect l="l" t="t" r="r" b="b"/>
            <a:pathLst>
              <a:path w="6853871" h="12116353" extrusionOk="0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3137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21"/>
          <p:cNvGrpSpPr/>
          <p:nvPr/>
        </p:nvGrpSpPr>
        <p:grpSpPr>
          <a:xfrm>
            <a:off x="6855785" y="882657"/>
            <a:ext cx="4377175" cy="4359278"/>
            <a:chOff x="8440685" y="4125"/>
            <a:chExt cx="7184703" cy="7155326"/>
          </a:xfrm>
        </p:grpSpPr>
        <p:sp>
          <p:nvSpPr>
            <p:cNvPr id="200" name="Google Shape;200;p21"/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/>
              <a:ahLst/>
              <a:cxnLst/>
              <a:rect l="l" t="t" r="r" b="b"/>
              <a:pathLst>
                <a:path w="4406148" h="5299239" extrusionOk="0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/>
              <a:ahLst/>
              <a:cxnLst/>
              <a:rect l="l" t="t" r="r" b="b"/>
              <a:pathLst>
                <a:path w="5072180" h="4843502" extrusionOk="0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1"/>
          <p:cNvSpPr/>
          <p:nvPr/>
        </p:nvSpPr>
        <p:spPr>
          <a:xfrm rot="2700000">
            <a:off x="8578939" y="4249314"/>
            <a:ext cx="658333" cy="1316667"/>
          </a:xfrm>
          <a:custGeom>
            <a:avLst/>
            <a:gdLst/>
            <a:ahLst/>
            <a:cxnLst/>
            <a:rect l="l" t="t" r="r" b="b"/>
            <a:pathLst>
              <a:path w="877778" h="1755556" extrusionOk="0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 rot="8100000" flipH="1">
            <a:off x="7936699" y="4381057"/>
            <a:ext cx="1779261" cy="889630"/>
          </a:xfrm>
          <a:custGeom>
            <a:avLst/>
            <a:gdLst/>
            <a:ahLst/>
            <a:cxnLst/>
            <a:rect l="l" t="t" r="r" b="b"/>
            <a:pathLst>
              <a:path w="2372348" h="1186174" extrusionOk="0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1"/>
          <p:cNvGrpSpPr/>
          <p:nvPr/>
        </p:nvGrpSpPr>
        <p:grpSpPr>
          <a:xfrm rot="-5400000" flipH="1">
            <a:off x="7272486" y="4530703"/>
            <a:ext cx="1116316" cy="1232670"/>
            <a:chOff x="10225384" y="6572118"/>
            <a:chExt cx="3924856" cy="4333944"/>
          </a:xfrm>
        </p:grpSpPr>
        <p:sp>
          <p:nvSpPr>
            <p:cNvPr id="205" name="Google Shape;205;p21"/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624078" y="2914650"/>
            <a:ext cx="5836158" cy="64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rebuchet MS"/>
              <a:buNone/>
              <a:defRPr sz="41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623888" y="3566160"/>
            <a:ext cx="51023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B9E4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17" name="Google Shape;217;p22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333375" y="1219039"/>
            <a:ext cx="5038725" cy="306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3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23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28" name="Google Shape;228;p23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3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231" name="Google Shape;231;p23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3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332524" y="1369219"/>
            <a:ext cx="841142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accent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24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44" name="Google Shape;244;p24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4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247" name="Google Shape;247;p24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4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body" idx="1"/>
          </p:nvPr>
        </p:nvSpPr>
        <p:spPr>
          <a:xfrm>
            <a:off x="332524" y="1138286"/>
            <a:ext cx="3888328" cy="349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body" idx="2"/>
          </p:nvPr>
        </p:nvSpPr>
        <p:spPr>
          <a:xfrm>
            <a:off x="4855622" y="1138286"/>
            <a:ext cx="3888328" cy="349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3 Section">
  <p:cSld name="Photo + 3 Section">
    <p:bg>
      <p:bgPr>
        <a:solidFill>
          <a:schemeClr val="accen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5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5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61" name="Google Shape;261;p25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25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264" name="Google Shape;264;p25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406570" y="3180070"/>
            <a:ext cx="246997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25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69" name="Google Shape;269;p25"/>
          <p:cNvSpPr>
            <a:spLocks noGrp="1"/>
          </p:cNvSpPr>
          <p:nvPr>
            <p:ph type="pic" idx="2"/>
          </p:nvPr>
        </p:nvSpPr>
        <p:spPr>
          <a:xfrm>
            <a:off x="-1" y="1014431"/>
            <a:ext cx="9144001" cy="1717423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25"/>
          <p:cNvSpPr txBox="1">
            <a:spLocks noGrp="1"/>
          </p:cNvSpPr>
          <p:nvPr>
            <p:ph type="body" idx="3"/>
          </p:nvPr>
        </p:nvSpPr>
        <p:spPr>
          <a:xfrm>
            <a:off x="3333127" y="3180070"/>
            <a:ext cx="246997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4"/>
          </p:nvPr>
        </p:nvSpPr>
        <p:spPr>
          <a:xfrm>
            <a:off x="6259683" y="3180070"/>
            <a:ext cx="246997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Text">
  <p:cSld name="Photo + Text">
    <p:bg>
      <p:bgPr>
        <a:solidFill>
          <a:schemeClr val="accen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80" name="Google Shape;280;p26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26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283" name="Google Shape;283;p26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406570" y="3180070"/>
            <a:ext cx="7051504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26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288" name="Google Shape;288;p26"/>
          <p:cNvSpPr>
            <a:spLocks noGrp="1"/>
          </p:cNvSpPr>
          <p:nvPr>
            <p:ph type="pic" idx="2"/>
          </p:nvPr>
        </p:nvSpPr>
        <p:spPr>
          <a:xfrm>
            <a:off x="-1" y="1014431"/>
            <a:ext cx="9144001" cy="17174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chemeClr val="accen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7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96" name="Google Shape;296;p27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297" name="Google Shape;297;p27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7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300" name="Google Shape;300;p27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27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04" name="Google Shape;304;p27"/>
          <p:cNvSpPr>
            <a:spLocks noGrp="1"/>
          </p:cNvSpPr>
          <p:nvPr>
            <p:ph type="pic" idx="2"/>
          </p:nvPr>
        </p:nvSpPr>
        <p:spPr>
          <a:xfrm>
            <a:off x="3082565" y="1083487"/>
            <a:ext cx="5661385" cy="3434309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332525" y="1083487"/>
            <a:ext cx="2523797" cy="34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chemeClr val="accen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8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8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8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13" name="Google Shape;313;p28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314" name="Google Shape;314;p28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28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317" name="Google Shape;317;p28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8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8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21" name="Google Shape;321;p28"/>
          <p:cNvSpPr txBox="1">
            <a:spLocks noGrp="1"/>
          </p:cNvSpPr>
          <p:nvPr>
            <p:ph type="body" idx="1"/>
          </p:nvPr>
        </p:nvSpPr>
        <p:spPr>
          <a:xfrm>
            <a:off x="332525" y="1083487"/>
            <a:ext cx="2523797" cy="34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2"/>
          </p:nvPr>
        </p:nvSpPr>
        <p:spPr>
          <a:xfrm>
            <a:off x="2973217" y="1083487"/>
            <a:ext cx="5770732" cy="34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/>
          <p:nvPr/>
        </p:nvSpPr>
        <p:spPr>
          <a:xfrm>
            <a:off x="0" y="0"/>
            <a:ext cx="9144000" cy="5163143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/>
          <p:nvPr/>
        </p:nvSpPr>
        <p:spPr>
          <a:xfrm>
            <a:off x="0" y="0"/>
            <a:ext cx="9144001" cy="5163143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9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9"/>
          <p:cNvSpPr/>
          <p:nvPr/>
        </p:nvSpPr>
        <p:spPr>
          <a:xfrm rot="5400000" flipH="1">
            <a:off x="1998472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9"/>
          <p:cNvSpPr/>
          <p:nvPr/>
        </p:nvSpPr>
        <p:spPr>
          <a:xfrm rot="5400000" flipH="1">
            <a:off x="1998471" y="-1998470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9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330" name="Google Shape;330;p29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Google Shape;332;p29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1">
  <p:cSld name="Thank You 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0"/>
          <p:cNvSpPr/>
          <p:nvPr/>
        </p:nvSpPr>
        <p:spPr>
          <a:xfrm flipH="1">
            <a:off x="-12223" y="0"/>
            <a:ext cx="9156223" cy="5143500"/>
          </a:xfrm>
          <a:custGeom>
            <a:avLst/>
            <a:gdLst/>
            <a:ahLst/>
            <a:cxnLst/>
            <a:rect l="l" t="t" r="r" b="b"/>
            <a:pathLst>
              <a:path w="12208298" h="6858000" extrusionOk="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0"/>
          <p:cNvSpPr/>
          <p:nvPr/>
        </p:nvSpPr>
        <p:spPr>
          <a:xfrm rot="-5400000">
            <a:off x="2000250" y="-2000251"/>
            <a:ext cx="5143500" cy="9144001"/>
          </a:xfrm>
          <a:custGeom>
            <a:avLst/>
            <a:gdLst/>
            <a:ahLst/>
            <a:cxnLst/>
            <a:rect l="l" t="t" r="r" b="b"/>
            <a:pathLst>
              <a:path w="6858000" h="12192002" extrusionOk="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0"/>
          <p:cNvSpPr/>
          <p:nvPr/>
        </p:nvSpPr>
        <p:spPr>
          <a:xfrm rot="-5400000">
            <a:off x="2000250" y="-2000251"/>
            <a:ext cx="5143500" cy="9144001"/>
          </a:xfrm>
          <a:custGeom>
            <a:avLst/>
            <a:gdLst/>
            <a:ahLst/>
            <a:cxnLst/>
            <a:rect l="l" t="t" r="r" b="b"/>
            <a:pathLst>
              <a:path w="6858000" h="12192002" extrusionOk="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30"/>
          <p:cNvGrpSpPr/>
          <p:nvPr/>
        </p:nvGrpSpPr>
        <p:grpSpPr>
          <a:xfrm>
            <a:off x="0" y="0"/>
            <a:ext cx="5161475" cy="5144157"/>
            <a:chOff x="-5321" y="1096"/>
            <a:chExt cx="5924073" cy="5904197"/>
          </a:xfrm>
        </p:grpSpPr>
        <p:sp>
          <p:nvSpPr>
            <p:cNvPr id="340" name="Google Shape;340;p30"/>
            <p:cNvSpPr/>
            <p:nvPr/>
          </p:nvSpPr>
          <p:spPr>
            <a:xfrm rot="5400000">
              <a:off x="4618" y="-8842"/>
              <a:ext cx="5904196" cy="5924073"/>
            </a:xfrm>
            <a:prstGeom prst="rtTriangle">
              <a:avLst/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 rot="5400000">
              <a:off x="3941" y="-8164"/>
              <a:ext cx="5501471" cy="551999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 rot="5400000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30"/>
          <p:cNvSpPr txBox="1">
            <a:spLocks noGrp="1"/>
          </p:cNvSpPr>
          <p:nvPr>
            <p:ph type="ctrTitle"/>
          </p:nvPr>
        </p:nvSpPr>
        <p:spPr>
          <a:xfrm>
            <a:off x="3912932" y="2105406"/>
            <a:ext cx="3709198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rebuchet MS"/>
              <a:buNone/>
              <a:defRPr sz="41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2">
  <p:cSld name="Thank You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1"/>
          <p:cNvSpPr/>
          <p:nvPr/>
        </p:nvSpPr>
        <p:spPr>
          <a:xfrm flipH="1">
            <a:off x="-12223" y="0"/>
            <a:ext cx="9156223" cy="5143500"/>
          </a:xfrm>
          <a:custGeom>
            <a:avLst/>
            <a:gdLst/>
            <a:ahLst/>
            <a:cxnLst/>
            <a:rect l="l" t="t" r="r" b="b"/>
            <a:pathLst>
              <a:path w="12208298" h="6858000" extrusionOk="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1"/>
          <p:cNvSpPr/>
          <p:nvPr/>
        </p:nvSpPr>
        <p:spPr>
          <a:xfrm rot="-5400000">
            <a:off x="2000250" y="-2000251"/>
            <a:ext cx="5143500" cy="9144001"/>
          </a:xfrm>
          <a:custGeom>
            <a:avLst/>
            <a:gdLst/>
            <a:ahLst/>
            <a:cxnLst/>
            <a:rect l="l" t="t" r="r" b="b"/>
            <a:pathLst>
              <a:path w="6858000" h="12192002" extrusionOk="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1"/>
          <p:cNvSpPr/>
          <p:nvPr/>
        </p:nvSpPr>
        <p:spPr>
          <a:xfrm rot="-5400000">
            <a:off x="2000250" y="-2000251"/>
            <a:ext cx="5143500" cy="9144001"/>
          </a:xfrm>
          <a:custGeom>
            <a:avLst/>
            <a:gdLst/>
            <a:ahLst/>
            <a:cxnLst/>
            <a:rect l="l" t="t" r="r" b="b"/>
            <a:pathLst>
              <a:path w="6858000" h="12192002" extrusionOk="0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1"/>
          <p:cNvSpPr txBox="1">
            <a:spLocks noGrp="1"/>
          </p:cNvSpPr>
          <p:nvPr>
            <p:ph type="ctrTitle"/>
          </p:nvPr>
        </p:nvSpPr>
        <p:spPr>
          <a:xfrm>
            <a:off x="4770182" y="2571750"/>
            <a:ext cx="3709198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Trebuchet MS"/>
              <a:buNone/>
              <a:defRPr sz="41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1"/>
          <p:cNvSpPr/>
          <p:nvPr/>
        </p:nvSpPr>
        <p:spPr>
          <a:xfrm rot="-8100000">
            <a:off x="-547424" y="-911891"/>
            <a:ext cx="4532641" cy="6320308"/>
          </a:xfrm>
          <a:custGeom>
            <a:avLst/>
            <a:gdLst/>
            <a:ahLst/>
            <a:cxnLst/>
            <a:rect l="l" t="t" r="r" b="b"/>
            <a:pathLst>
              <a:path w="6043521" h="8427077" extrusionOk="0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rgbClr val="0032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1"/>
          <p:cNvSpPr/>
          <p:nvPr/>
        </p:nvSpPr>
        <p:spPr>
          <a:xfrm rot="-8100000">
            <a:off x="-858923" y="-1592890"/>
            <a:ext cx="4532641" cy="6756660"/>
          </a:xfrm>
          <a:custGeom>
            <a:avLst/>
            <a:gdLst/>
            <a:ahLst/>
            <a:cxnLst/>
            <a:rect l="l" t="t" r="r" b="b"/>
            <a:pathLst>
              <a:path w="6043521" h="9008880" extrusionOk="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1"/>
          <p:cNvSpPr/>
          <p:nvPr/>
        </p:nvSpPr>
        <p:spPr>
          <a:xfrm rot="-2700000" flipH="1">
            <a:off x="-2010865" y="-349469"/>
            <a:ext cx="6479339" cy="4304821"/>
          </a:xfrm>
          <a:custGeom>
            <a:avLst/>
            <a:gdLst/>
            <a:ahLst/>
            <a:cxnLst/>
            <a:rect l="l" t="t" r="r" b="b"/>
            <a:pathLst>
              <a:path w="8639119" h="5739762" extrusionOk="0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rgbClr val="003252">
              <a:alpha val="49411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1153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81153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34375" y="4767263"/>
            <a:ext cx="4953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1"/>
            <a:ext cx="9144001" cy="5143499"/>
          </a:xfrm>
          <a:custGeom>
            <a:avLst/>
            <a:gdLst/>
            <a:ahLst/>
            <a:cxnLst/>
            <a:rect l="l" t="t" r="r" b="b"/>
            <a:pathLst>
              <a:path w="12192001" h="6884191" extrusionOk="0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2156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rot="5400000" flipH="1">
            <a:off x="2223607" y="-1773334"/>
            <a:ext cx="5147058" cy="8693729"/>
          </a:xfrm>
          <a:custGeom>
            <a:avLst/>
            <a:gdLst/>
            <a:ahLst/>
            <a:cxnLst/>
            <a:rect l="l" t="t" r="r" b="b"/>
            <a:pathLst>
              <a:path w="6862744" h="11591639" extrusionOk="0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solidFill>
            <a:srgbClr val="289BA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 flipH="1">
            <a:off x="1998472" y="-2002029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1B677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 rot="5400000" flipH="1">
            <a:off x="1998472" y="-2002029"/>
            <a:ext cx="5147058" cy="9144000"/>
          </a:xfrm>
          <a:custGeom>
            <a:avLst/>
            <a:gdLst/>
            <a:ahLst/>
            <a:cxnLst/>
            <a:rect l="l" t="t" r="r" b="b"/>
            <a:pathLst>
              <a:path w="6849744" h="12192000" extrusionOk="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rgbClr val="003252">
              <a:alpha val="88235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id"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 rot="-5400000">
            <a:off x="292728" y="-323804"/>
            <a:ext cx="568016" cy="647607"/>
            <a:chOff x="10431418" y="6819549"/>
            <a:chExt cx="3512798" cy="4005019"/>
          </a:xfrm>
        </p:grpSpPr>
        <p:sp>
          <p:nvSpPr>
            <p:cNvPr id="61" name="Google Shape;61;p13"/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/>
              <a:ahLst/>
              <a:cxnLst/>
              <a:rect l="l" t="t" r="r" b="b"/>
              <a:pathLst>
                <a:path w="754341" h="754341" extrusionOk="0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-1" y="1018057"/>
            <a:ext cx="9144000" cy="3634740"/>
            <a:chOff x="-1" y="1357409"/>
            <a:chExt cx="12192000" cy="4917518"/>
          </a:xfrm>
        </p:grpSpPr>
        <p:sp>
          <p:nvSpPr>
            <p:cNvPr id="64" name="Google Shape;64;p13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solidFill>
              <a:srgbClr val="1B677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 rot="10800000" flipH="1">
              <a:off x="-1" y="1357409"/>
              <a:ext cx="12192000" cy="4917518"/>
            </a:xfrm>
            <a:prstGeom prst="snip1Rect">
              <a:avLst>
                <a:gd name="adj" fmla="val 19670"/>
              </a:avLst>
            </a:prstGeom>
            <a:solidFill>
              <a:srgbClr val="00325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3"/>
          <p:cNvSpPr/>
          <p:nvPr/>
        </p:nvSpPr>
        <p:spPr>
          <a:xfrm flipH="1">
            <a:off x="8086725" y="4086223"/>
            <a:ext cx="1057275" cy="1057277"/>
          </a:xfrm>
          <a:custGeom>
            <a:avLst/>
            <a:gdLst/>
            <a:ahLst/>
            <a:cxnLst/>
            <a:rect l="l" t="t" r="r" b="b"/>
            <a:pathLst>
              <a:path w="754341" h="754341" extrusionOk="0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id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52">
          <p15:clr>
            <a:srgbClr val="F26B43"/>
          </p15:clr>
        </p15:guide>
        <p15:guide id="4" orient="horz" pos="252">
          <p15:clr>
            <a:srgbClr val="F26B43"/>
          </p15:clr>
        </p15:guide>
        <p15:guide id="5" pos="5508">
          <p15:clr>
            <a:srgbClr val="F26B43"/>
          </p15:clr>
        </p15:guide>
        <p15:guide id="6" orient="horz" pos="29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ctrTitle"/>
          </p:nvPr>
        </p:nvSpPr>
        <p:spPr>
          <a:xfrm>
            <a:off x="2071116" y="1796796"/>
            <a:ext cx="5308092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id"/>
              <a:t>TRACER STUDY</a:t>
            </a:r>
            <a:br>
              <a:rPr lang="id"/>
            </a:br>
            <a:r>
              <a:rPr lang="id" sz="3300">
                <a:solidFill>
                  <a:srgbClr val="FFC000"/>
                </a:solidFill>
              </a:rPr>
              <a:t>UNIVERSITAS AIRLANGGA</a:t>
            </a:r>
            <a:br>
              <a:rPr lang="id" sz="3300">
                <a:solidFill>
                  <a:srgbClr val="FFC000"/>
                </a:solidFill>
              </a:rPr>
            </a:br>
            <a:r>
              <a:rPr lang="id" sz="3000">
                <a:solidFill>
                  <a:srgbClr val="E0E2E2"/>
                </a:solidFill>
              </a:rPr>
              <a:t>Tahun 2021</a:t>
            </a:r>
            <a:endParaRPr>
              <a:solidFill>
                <a:srgbClr val="E0E2E2"/>
              </a:solidFill>
            </a:endParaRPr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1"/>
          </p:nvPr>
        </p:nvSpPr>
        <p:spPr>
          <a:xfrm>
            <a:off x="2071116" y="2791206"/>
            <a:ext cx="5308092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d" sz="1800" dirty="0"/>
              <a:t>PROGRAM STUDI </a:t>
            </a:r>
            <a:r>
              <a:rPr lang="en-US" sz="1800" dirty="0"/>
              <a:t>S1 </a:t>
            </a:r>
            <a:r>
              <a:rPr lang="id" sz="1800" dirty="0"/>
              <a:t>PSIKOLOGI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d" sz="1800" dirty="0"/>
              <a:t>FAKULTAS PSIKOLOGI</a:t>
            </a:r>
            <a:endParaRPr sz="1800" dirty="0"/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544" y="115542"/>
            <a:ext cx="1192696" cy="63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596" y="103040"/>
            <a:ext cx="660952" cy="6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2" descr="Universitas Airlangg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235" y="54587"/>
            <a:ext cx="757859" cy="75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E3656C-8A69-40D6-B430-A2A8AB919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86E4B-5453-4357-85C7-7A9EB939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BEKERJA/ SEBAGAI PEKERJA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2848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333425" y="221269"/>
            <a:ext cx="84105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Waktu Mendapatkan Pekerjaan Pertama</a:t>
            </a:r>
            <a:endParaRPr dirty="0"/>
          </a:p>
        </p:txBody>
      </p:sp>
      <p:sp>
        <p:nvSpPr>
          <p:cNvPr id="439" name="Google Shape;439;p42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11</a:t>
            </a:fld>
            <a:endParaRPr/>
          </a:p>
        </p:txBody>
      </p:sp>
      <p:pic>
        <p:nvPicPr>
          <p:cNvPr id="440" name="Google Shape;440;p42"/>
          <p:cNvPicPr preferRelativeResize="0"/>
          <p:nvPr/>
        </p:nvPicPr>
        <p:blipFill rotWithShape="1">
          <a:blip r:embed="rId3">
            <a:alphaModFix/>
          </a:blip>
          <a:srcRect t="12157"/>
          <a:stretch/>
        </p:blipFill>
        <p:spPr>
          <a:xfrm>
            <a:off x="1306874" y="1118050"/>
            <a:ext cx="6407895" cy="369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Skala Perusahaan Pekerjaan Pertama</a:t>
            </a:r>
            <a:endParaRPr dirty="0"/>
          </a:p>
        </p:txBody>
      </p:sp>
      <p:sp>
        <p:nvSpPr>
          <p:cNvPr id="453" name="Google Shape;453;p44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12</a:t>
            </a:fld>
            <a:endParaRPr/>
          </a:p>
        </p:txBody>
      </p:sp>
      <p:pic>
        <p:nvPicPr>
          <p:cNvPr id="454" name="Google Shape;45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975" y="1034776"/>
            <a:ext cx="6407300" cy="36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B411A-34D1-913A-A62A-02808981DF84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88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Jenis Perusahaan Pekerjaan Pertama</a:t>
            </a:r>
            <a:endParaRPr dirty="0"/>
          </a:p>
        </p:txBody>
      </p:sp>
      <p:sp>
        <p:nvSpPr>
          <p:cNvPr id="460" name="Google Shape;460;p45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13</a:t>
            </a:fld>
            <a:endParaRPr/>
          </a:p>
        </p:txBody>
      </p:sp>
      <p:pic>
        <p:nvPicPr>
          <p:cNvPr id="461" name="Google Shape;46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500" y="927775"/>
            <a:ext cx="6350999" cy="38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20857-4EA4-A177-9690-A5BC52C61C6F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88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Posisi Saat Pekerjaan Pertama</a:t>
            </a:r>
            <a:endParaRPr dirty="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14</a:t>
            </a:fld>
            <a:endParaRPr/>
          </a:p>
        </p:txBody>
      </p:sp>
      <p:pic>
        <p:nvPicPr>
          <p:cNvPr id="475" name="Google Shape;47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550" y="1040594"/>
            <a:ext cx="653415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43568-1750-8D29-CCF1-6CD82BD6E152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74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8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Pedapatan Responden yang Bekerja</a:t>
            </a:r>
            <a:endParaRPr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15</a:t>
            </a:fld>
            <a:endParaRPr/>
          </a:p>
        </p:txBody>
      </p:sp>
      <p:pic>
        <p:nvPicPr>
          <p:cNvPr id="482" name="Google Shape;48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1021544"/>
            <a:ext cx="59055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Kesesuaian Pekerjaan dengan Keilmuan</a:t>
            </a:r>
            <a:endParaRPr dirty="0"/>
          </a:p>
        </p:txBody>
      </p:sp>
      <p:sp>
        <p:nvSpPr>
          <p:cNvPr id="488" name="Google Shape;488;p49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00BE3-6B9F-9EBB-D673-AFB9D3DECDFB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82</a:t>
            </a:r>
            <a:endParaRPr lang="en-ID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EF59D7-A86B-441B-ACB1-843CD14F6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38161"/>
              </p:ext>
            </p:extLst>
          </p:nvPr>
        </p:nvGraphicFramePr>
        <p:xfrm>
          <a:off x="952953" y="1024942"/>
          <a:ext cx="6615340" cy="364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0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/>
              <a:t>Tingkat Pendidikan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dirty="0"/>
          </a:p>
        </p:txBody>
      </p:sp>
      <p:sp>
        <p:nvSpPr>
          <p:cNvPr id="495" name="Google Shape;495;p50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17</a:t>
            </a:fld>
            <a:endParaRPr/>
          </a:p>
        </p:txBody>
      </p:sp>
      <p:pic>
        <p:nvPicPr>
          <p:cNvPr id="496" name="Google Shape;496;p50"/>
          <p:cNvPicPr preferRelativeResize="0"/>
          <p:nvPr/>
        </p:nvPicPr>
        <p:blipFill rotWithShape="1">
          <a:blip r:embed="rId3">
            <a:alphaModFix/>
          </a:blip>
          <a:srcRect t="12487"/>
          <a:stretch/>
        </p:blipFill>
        <p:spPr>
          <a:xfrm>
            <a:off x="1213825" y="1160050"/>
            <a:ext cx="6716349" cy="352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1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Keluar/Pindah Pekerjaan</a:t>
            </a:r>
            <a:endParaRPr dirty="0"/>
          </a:p>
        </p:txBody>
      </p:sp>
      <p:sp>
        <p:nvSpPr>
          <p:cNvPr id="502" name="Google Shape;502;p51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18</a:t>
            </a:fld>
            <a:endParaRPr/>
          </a:p>
        </p:txBody>
      </p:sp>
      <p:pic>
        <p:nvPicPr>
          <p:cNvPr id="503" name="Google Shape;503;p51"/>
          <p:cNvPicPr preferRelativeResize="0"/>
          <p:nvPr/>
        </p:nvPicPr>
        <p:blipFill rotWithShape="1">
          <a:blip r:embed="rId3">
            <a:alphaModFix/>
          </a:blip>
          <a:srcRect t="16978"/>
          <a:stretch/>
        </p:blipFill>
        <p:spPr>
          <a:xfrm>
            <a:off x="1313975" y="1055125"/>
            <a:ext cx="6449300" cy="35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FB872-C29B-4E17-83D2-F75A9E007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9D4240-4A1D-41DF-BD42-68053BA1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BERWIRAUSAHA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54787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id"/>
              <a:t>OUTLINE</a:t>
            </a:r>
            <a:endParaRPr/>
          </a:p>
        </p:txBody>
      </p:sp>
      <p:pic>
        <p:nvPicPr>
          <p:cNvPr id="367" name="Google Shape;367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16672" y="1572536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8" name="Google Shape;368;p33"/>
          <p:cNvSpPr txBox="1">
            <a:spLocks noGrp="1"/>
          </p:cNvSpPr>
          <p:nvPr>
            <p:ph type="body" idx="1"/>
          </p:nvPr>
        </p:nvSpPr>
        <p:spPr>
          <a:xfrm>
            <a:off x="539920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/>
              <a:t>PROFIL RESPONDEN</a:t>
            </a:r>
            <a:endParaRPr/>
          </a:p>
        </p:txBody>
      </p:sp>
      <p:pic>
        <p:nvPicPr>
          <p:cNvPr id="369" name="Google Shape;369;p33" descr="Clock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82698" y="1553490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33"/>
          <p:cNvSpPr txBox="1">
            <a:spLocks noGrp="1"/>
          </p:cNvSpPr>
          <p:nvPr>
            <p:ph type="body" idx="7"/>
          </p:nvPr>
        </p:nvSpPr>
        <p:spPr>
          <a:xfrm>
            <a:off x="2222934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BEKERJA/ SEBAGAI PEKERJA</a:t>
            </a:r>
          </a:p>
        </p:txBody>
      </p:sp>
      <p:pic>
        <p:nvPicPr>
          <p:cNvPr id="371" name="Google Shape;371;p3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465711" y="1572536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p33"/>
          <p:cNvSpPr txBox="1">
            <a:spLocks noGrp="1"/>
          </p:cNvSpPr>
          <p:nvPr>
            <p:ph type="body" idx="8"/>
          </p:nvPr>
        </p:nvSpPr>
        <p:spPr>
          <a:xfrm>
            <a:off x="3905948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/>
              <a:t>BERWIRAUSAHA</a:t>
            </a:r>
            <a:endParaRPr/>
          </a:p>
        </p:txBody>
      </p:sp>
      <p:pic>
        <p:nvPicPr>
          <p:cNvPr id="373" name="Google Shape;373;p33" descr="Magnifying glas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33658" y="1572536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p33"/>
          <p:cNvSpPr txBox="1">
            <a:spLocks noGrp="1"/>
          </p:cNvSpPr>
          <p:nvPr>
            <p:ph type="body" idx="9"/>
          </p:nvPr>
        </p:nvSpPr>
        <p:spPr>
          <a:xfrm>
            <a:off x="5588961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d"/>
              <a:t>BELUM/ TIDAK BEKERJA</a:t>
            </a:r>
            <a:endParaRPr/>
          </a:p>
        </p:txBody>
      </p:sp>
      <p:pic>
        <p:nvPicPr>
          <p:cNvPr id="375" name="Google Shape;375;p33" descr="Head with Gears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t="63" b="63"/>
          <a:stretch/>
        </p:blipFill>
        <p:spPr>
          <a:xfrm>
            <a:off x="4099685" y="1572536"/>
            <a:ext cx="944629" cy="944629"/>
          </a:xfrm>
          <a:prstGeom prst="ellipse">
            <a:avLst/>
          </a:prstGeom>
          <a:solidFill>
            <a:srgbClr val="00325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33"/>
          <p:cNvSpPr txBox="1">
            <a:spLocks noGrp="1"/>
          </p:cNvSpPr>
          <p:nvPr>
            <p:ph type="body" idx="13"/>
          </p:nvPr>
        </p:nvSpPr>
        <p:spPr>
          <a:xfrm>
            <a:off x="7271974" y="3180070"/>
            <a:ext cx="1332105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KOMPETENSI</a:t>
            </a:r>
          </a:p>
        </p:txBody>
      </p:sp>
      <p:sp>
        <p:nvSpPr>
          <p:cNvPr id="377" name="Google Shape;377;p33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3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Wirausaha</a:t>
            </a:r>
            <a:endParaRPr dirty="0"/>
          </a:p>
        </p:txBody>
      </p:sp>
      <p:sp>
        <p:nvSpPr>
          <p:cNvPr id="516" name="Google Shape;516;p53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20</a:t>
            </a:fld>
            <a:endParaRPr/>
          </a:p>
        </p:txBody>
      </p:sp>
      <p:pic>
        <p:nvPicPr>
          <p:cNvPr id="517" name="Google Shape;51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725" y="1108244"/>
            <a:ext cx="60198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5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Usaha</a:t>
            </a:r>
            <a:endParaRPr dirty="0"/>
          </a:p>
        </p:txBody>
      </p:sp>
      <p:sp>
        <p:nvSpPr>
          <p:cNvPr id="530" name="Google Shape;530;p55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21</a:t>
            </a:fld>
            <a:endParaRPr/>
          </a:p>
        </p:txBody>
      </p:sp>
      <p:pic>
        <p:nvPicPr>
          <p:cNvPr id="531" name="Google Shape;531;p55"/>
          <p:cNvPicPr preferRelativeResize="0"/>
          <p:nvPr/>
        </p:nvPicPr>
        <p:blipFill rotWithShape="1">
          <a:blip r:embed="rId3">
            <a:alphaModFix/>
          </a:blip>
          <a:srcRect t="15768"/>
          <a:stretch/>
        </p:blipFill>
        <p:spPr>
          <a:xfrm>
            <a:off x="752700" y="1055100"/>
            <a:ext cx="7638600" cy="35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6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Pendapatan Responden yang Berwirausaha</a:t>
            </a:r>
            <a:endParaRPr dirty="0"/>
          </a:p>
        </p:txBody>
      </p:sp>
      <p:sp>
        <p:nvSpPr>
          <p:cNvPr id="537" name="Google Shape;537;p56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22</a:t>
            </a:fld>
            <a:endParaRPr/>
          </a:p>
        </p:txBody>
      </p:sp>
      <p:pic>
        <p:nvPicPr>
          <p:cNvPr id="538" name="Google Shape;53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25" y="1066269"/>
            <a:ext cx="56388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7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Kesesuaian Usaha dengan Keilmuan</a:t>
            </a:r>
            <a:endParaRPr dirty="0"/>
          </a:p>
        </p:txBody>
      </p:sp>
      <p:sp>
        <p:nvSpPr>
          <p:cNvPr id="544" name="Google Shape;544;p57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2EAA9-DA8E-8106-855F-43C7284FC745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11</a:t>
            </a:r>
            <a:endParaRPr lang="en-ID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430A5B-5D8C-4195-B923-A5FB1172A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0035"/>
              </p:ext>
            </p:extLst>
          </p:nvPr>
        </p:nvGraphicFramePr>
        <p:xfrm>
          <a:off x="1600200" y="1070715"/>
          <a:ext cx="5968093" cy="351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/>
              <a:t>Tingkat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Usaha</a:t>
            </a:r>
            <a:endParaRPr dirty="0"/>
          </a:p>
        </p:txBody>
      </p:sp>
      <p:sp>
        <p:nvSpPr>
          <p:cNvPr id="558" name="Google Shape;558;p59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24</a:t>
            </a:fld>
            <a:endParaRPr/>
          </a:p>
        </p:txBody>
      </p:sp>
      <p:pic>
        <p:nvPicPr>
          <p:cNvPr id="559" name="Google Shape;559;p59"/>
          <p:cNvPicPr preferRelativeResize="0"/>
          <p:nvPr/>
        </p:nvPicPr>
        <p:blipFill rotWithShape="1">
          <a:blip r:embed="rId3">
            <a:alphaModFix/>
          </a:blip>
          <a:srcRect t="13784"/>
          <a:stretch/>
        </p:blipFill>
        <p:spPr>
          <a:xfrm>
            <a:off x="1172975" y="1086575"/>
            <a:ext cx="6731301" cy="34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432C-1A52-4985-AAF7-CF88B99D9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DC06B7-1CAC-4AA0-B037-357AC8A1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BELUM/TIDAK BEKERJA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83287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Alasan Responden Belum/ Tidak Bekerja</a:t>
            </a:r>
            <a:endParaRPr dirty="0"/>
          </a:p>
        </p:txBody>
      </p:sp>
      <p:sp>
        <p:nvSpPr>
          <p:cNvPr id="565" name="Google Shape;565;p60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26</a:t>
            </a:fld>
            <a:endParaRPr/>
          </a:p>
        </p:txBody>
      </p:sp>
      <p:pic>
        <p:nvPicPr>
          <p:cNvPr id="566" name="Google Shape;56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" y="1160290"/>
            <a:ext cx="7529873" cy="357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 txBox="1">
            <a:spLocks noGrp="1"/>
          </p:cNvSpPr>
          <p:nvPr>
            <p:ph type="title"/>
          </p:nvPr>
        </p:nvSpPr>
        <p:spPr>
          <a:xfrm>
            <a:off x="366750" y="208894"/>
            <a:ext cx="84105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fi-FI" dirty="0"/>
              <a:t>Kompetensi Lulusan</a:t>
            </a:r>
            <a:endParaRPr dirty="0"/>
          </a:p>
        </p:txBody>
      </p:sp>
      <p:sp>
        <p:nvSpPr>
          <p:cNvPr id="572" name="Google Shape;572;p61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27</a:t>
            </a:fld>
            <a:endParaRPr/>
          </a:p>
        </p:txBody>
      </p:sp>
      <p:pic>
        <p:nvPicPr>
          <p:cNvPr id="573" name="Google Shape;57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578" y="977550"/>
            <a:ext cx="6492844" cy="38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566BF-8C22-403C-0D95-950332E6A470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116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28</a:t>
            </a:fld>
            <a:endParaRPr/>
          </a:p>
        </p:txBody>
      </p:sp>
      <p:sp>
        <p:nvSpPr>
          <p:cNvPr id="594" name="Google Shape;594;p64"/>
          <p:cNvSpPr txBox="1">
            <a:spLocks noGrp="1"/>
          </p:cNvSpPr>
          <p:nvPr>
            <p:ph type="body" idx="1"/>
          </p:nvPr>
        </p:nvSpPr>
        <p:spPr>
          <a:xfrm>
            <a:off x="1057275" y="1312177"/>
            <a:ext cx="7029450" cy="251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id" u="sng"/>
              <a:t>TERIMA KASIH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624078" y="2914650"/>
            <a:ext cx="5836158" cy="64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rebuchet MS"/>
              <a:buNone/>
            </a:pPr>
            <a:r>
              <a:rPr lang="id" sz="3300"/>
              <a:t>PROFIL RESPONDEN</a:t>
            </a:r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body" idx="1"/>
          </p:nvPr>
        </p:nvSpPr>
        <p:spPr>
          <a:xfrm>
            <a:off x="623888" y="3566160"/>
            <a:ext cx="51023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>
            <a:spLocks noGrp="1"/>
          </p:cNvSpPr>
          <p:nvPr>
            <p:ph type="title"/>
          </p:nvPr>
        </p:nvSpPr>
        <p:spPr>
          <a:xfrm>
            <a:off x="366713" y="500700"/>
            <a:ext cx="8410500" cy="4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/>
              <a:t>Response Rate</a:t>
            </a:r>
            <a:endParaRPr dirty="0"/>
          </a:p>
        </p:txBody>
      </p:sp>
      <p:sp>
        <p:nvSpPr>
          <p:cNvPr id="391" name="Google Shape;391;p35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4</a:t>
            </a:fld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36669A-BCA6-41D7-8AC5-0FBC57027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85480"/>
              </p:ext>
            </p:extLst>
          </p:nvPr>
        </p:nvGraphicFramePr>
        <p:xfrm>
          <a:off x="969658" y="1244303"/>
          <a:ext cx="7204684" cy="3109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8824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51793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51793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</a:tblGrid>
              <a:tr h="385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400" dirty="0">
                          <a:effectLst/>
                          <a:latin typeface="+mj-lt"/>
                        </a:rPr>
                        <a:t> 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Jumlah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 marR="248920"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Persentase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30101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j-lt"/>
                        </a:rPr>
                        <a:t>Jumlah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Target</a:t>
                      </a:r>
                      <a:r>
                        <a:rPr lang="id-ID" sz="1400" spc="-15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Populasi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(a)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239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412933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j-lt"/>
                        </a:rPr>
                        <a:t>Jumlah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Populasi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Tidak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Terkontak</a:t>
                      </a:r>
                      <a:r>
                        <a:rPr lang="id-ID" sz="1400" spc="-15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(b)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0101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+mj-lt"/>
                        </a:rPr>
                        <a:t>Target</a:t>
                      </a:r>
                      <a:r>
                        <a:rPr lang="id-ID" sz="1400" spc="-2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>
                          <a:effectLst/>
                          <a:latin typeface="+mj-lt"/>
                        </a:rPr>
                        <a:t>Subyek</a:t>
                      </a:r>
                      <a:r>
                        <a:rPr lang="id-ID" sz="1400" spc="-2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>
                          <a:effectLst/>
                          <a:latin typeface="+mj-lt"/>
                        </a:rPr>
                        <a:t>(c=a-b)</a:t>
                      </a:r>
                      <a:endParaRPr lang="en-ID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164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412933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j-lt"/>
                        </a:rPr>
                        <a:t>Jumlah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responden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mengisi</a:t>
                      </a:r>
                      <a:r>
                        <a:rPr lang="id-ID" sz="1400" spc="-15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lengkap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(d)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149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412933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Jumlah</a:t>
                      </a:r>
                      <a:r>
                        <a:rPr lang="id-ID" sz="1400" b="0" i="0" u="none" strike="noStrike" cap="none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responden</a:t>
                      </a:r>
                      <a:r>
                        <a:rPr lang="id-ID" sz="1400" b="0" i="0" u="none" strike="noStrike" cap="none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mengisi</a:t>
                      </a:r>
                      <a:r>
                        <a:rPr lang="id-ID" sz="1400" b="0" i="0" u="none" strike="noStrike" cap="none" spc="-1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spc="-1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tidak</a:t>
                      </a:r>
                      <a:r>
                        <a:rPr lang="en-US" sz="1400" b="0" i="0" u="none" strike="noStrike" cap="none" spc="-1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lengkap</a:t>
                      </a:r>
                      <a:endParaRPr lang="en-ID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  <a:sym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7465950"/>
                  </a:ext>
                </a:extLst>
              </a:tr>
              <a:tr h="412933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+mj-lt"/>
                        </a:rPr>
                        <a:t>Gross</a:t>
                      </a:r>
                      <a:r>
                        <a:rPr lang="id-ID" sz="1400" spc="-25">
                          <a:effectLst/>
                          <a:latin typeface="+mj-lt"/>
                        </a:rPr>
                        <a:t> </a:t>
                      </a:r>
                      <a:r>
                        <a:rPr lang="id-ID" sz="1400">
                          <a:effectLst/>
                          <a:latin typeface="+mj-lt"/>
                        </a:rPr>
                        <a:t>response</a:t>
                      </a:r>
                      <a:r>
                        <a:rPr lang="id-ID" sz="1400" spc="-2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>
                          <a:effectLst/>
                          <a:latin typeface="+mj-lt"/>
                        </a:rPr>
                        <a:t>rate</a:t>
                      </a:r>
                      <a:r>
                        <a:rPr lang="id-ID" sz="1400" spc="-25">
                          <a:effectLst/>
                          <a:latin typeface="+mj-lt"/>
                        </a:rPr>
                        <a:t> </a:t>
                      </a:r>
                      <a:r>
                        <a:rPr lang="id-ID" sz="1400">
                          <a:effectLst/>
                          <a:latin typeface="+mj-lt"/>
                        </a:rPr>
                        <a:t>{e=(d/a)*100}</a:t>
                      </a:r>
                      <a:endParaRPr lang="en-ID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 marR="248920"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62,34%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412933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j-lt"/>
                        </a:rPr>
                        <a:t>Net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Response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rate</a:t>
                      </a:r>
                      <a:r>
                        <a:rPr lang="id-ID" sz="1400" spc="-20" dirty="0">
                          <a:effectLst/>
                          <a:latin typeface="+mj-lt"/>
                        </a:rPr>
                        <a:t> </a:t>
                      </a:r>
                      <a:r>
                        <a:rPr lang="id-ID" sz="1400" dirty="0">
                          <a:effectLst/>
                          <a:latin typeface="+mj-lt"/>
                        </a:rPr>
                        <a:t>{f=(d/c)*100}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ID" sz="140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 marR="248920" algn="ctr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90,85%</a:t>
                      </a:r>
                      <a:endParaRPr lang="en-ID" sz="140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75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Domisili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Responden</a:t>
            </a:r>
            <a:endParaRPr dirty="0"/>
          </a:p>
        </p:txBody>
      </p:sp>
      <p:sp>
        <p:nvSpPr>
          <p:cNvPr id="397" name="Google Shape;397;p36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5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4447A-A3DF-81BB-CB76-F17DD7465ABB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154</a:t>
            </a:r>
            <a:endParaRPr lang="en-ID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B1C475-7C72-5A1A-F828-E69F4104D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8990"/>
              </p:ext>
            </p:extLst>
          </p:nvPr>
        </p:nvGraphicFramePr>
        <p:xfrm>
          <a:off x="333375" y="996043"/>
          <a:ext cx="8410575" cy="333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>
            <a:spLocks noGrp="1"/>
          </p:cNvSpPr>
          <p:nvPr>
            <p:ph type="title"/>
          </p:nvPr>
        </p:nvSpPr>
        <p:spPr>
          <a:xfrm>
            <a:off x="333425" y="221269"/>
            <a:ext cx="84105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Kesamaan</a:t>
            </a:r>
            <a:r>
              <a:rPr lang="en-US" dirty="0"/>
              <a:t> Alamat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Alamat </a:t>
            </a:r>
            <a:r>
              <a:rPr lang="en-US" dirty="0" err="1"/>
              <a:t>Asal</a:t>
            </a:r>
            <a:endParaRPr dirty="0"/>
          </a:p>
        </p:txBody>
      </p:sp>
      <p:sp>
        <p:nvSpPr>
          <p:cNvPr id="404" name="Google Shape;404;p37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6</a:t>
            </a:fld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 rotWithShape="1">
          <a:blip r:embed="rId3">
            <a:alphaModFix/>
          </a:blip>
          <a:srcRect t="17293"/>
          <a:stretch/>
        </p:blipFill>
        <p:spPr>
          <a:xfrm>
            <a:off x="886292" y="1138293"/>
            <a:ext cx="6840993" cy="3394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9FBB4-0865-F19B-E8C7-CD1C0993E20D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154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dirty="0"/>
          </a:p>
        </p:txBody>
      </p:sp>
      <p:sp>
        <p:nvSpPr>
          <p:cNvPr id="411" name="Google Shape;411;p38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7</a:t>
            </a:fld>
            <a:endParaRPr/>
          </a:p>
        </p:txBody>
      </p:sp>
      <p:pic>
        <p:nvPicPr>
          <p:cNvPr id="412" name="Google Shape;41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913" y="982294"/>
            <a:ext cx="67341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04D63-3313-8703-5472-3D49BAE83E82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138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>
            <a:spLocks noGrp="1"/>
          </p:cNvSpPr>
          <p:nvPr>
            <p:ph type="title"/>
          </p:nvPr>
        </p:nvSpPr>
        <p:spPr>
          <a:xfrm>
            <a:off x="333375" y="407194"/>
            <a:ext cx="8410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Lulus</a:t>
            </a:r>
            <a:endParaRPr dirty="0"/>
          </a:p>
        </p:txBody>
      </p:sp>
      <p:sp>
        <p:nvSpPr>
          <p:cNvPr id="418" name="Google Shape;418;p39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8</a:t>
            </a:fld>
            <a:endParaRPr/>
          </a:p>
        </p:txBody>
      </p:sp>
      <p:pic>
        <p:nvPicPr>
          <p:cNvPr id="419" name="Google Shape;4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438" y="973919"/>
            <a:ext cx="5191125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4A666-C638-966C-CFE4-09BBFD945917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149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0"/>
          <p:cNvSpPr txBox="1">
            <a:spLocks noGrp="1"/>
          </p:cNvSpPr>
          <p:nvPr>
            <p:ph type="title"/>
          </p:nvPr>
        </p:nvSpPr>
        <p:spPr>
          <a:xfrm>
            <a:off x="333425" y="221269"/>
            <a:ext cx="8410500" cy="4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endParaRPr dirty="0"/>
          </a:p>
        </p:txBody>
      </p:sp>
      <p:sp>
        <p:nvSpPr>
          <p:cNvPr id="425" name="Google Shape;425;p40"/>
          <p:cNvSpPr txBox="1">
            <a:spLocks noGrp="1"/>
          </p:cNvSpPr>
          <p:nvPr>
            <p:ph type="sldNum" idx="12"/>
          </p:nvPr>
        </p:nvSpPr>
        <p:spPr>
          <a:xfrm>
            <a:off x="8439150" y="4736306"/>
            <a:ext cx="304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d"/>
              <a:t>9</a:t>
            </a:fld>
            <a:endParaRPr/>
          </a:p>
        </p:txBody>
      </p:sp>
      <p:pic>
        <p:nvPicPr>
          <p:cNvPr id="426" name="Google Shape;426;p40"/>
          <p:cNvPicPr preferRelativeResize="0"/>
          <p:nvPr/>
        </p:nvPicPr>
        <p:blipFill rotWithShape="1">
          <a:blip r:embed="rId3">
            <a:alphaModFix/>
          </a:blip>
          <a:srcRect t="16576"/>
          <a:stretch/>
        </p:blipFill>
        <p:spPr>
          <a:xfrm>
            <a:off x="716425" y="1097100"/>
            <a:ext cx="7644519" cy="35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BD610-A9B4-ED72-4EBD-EC0B79F637D5}"/>
              </a:ext>
            </a:extLst>
          </p:cNvPr>
          <p:cNvSpPr txBox="1"/>
          <p:nvPr/>
        </p:nvSpPr>
        <p:spPr>
          <a:xfrm>
            <a:off x="7568293" y="4394514"/>
            <a:ext cx="87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 = 123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245</Words>
  <Application>Microsoft Office PowerPoint</Application>
  <PresentationFormat>On-screen Show (16:9)</PresentationFormat>
  <Paragraphs>87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Trebuchet MS</vt:lpstr>
      <vt:lpstr>Arial</vt:lpstr>
      <vt:lpstr>Oswald</vt:lpstr>
      <vt:lpstr>Simple Light</vt:lpstr>
      <vt:lpstr>Office Theme</vt:lpstr>
      <vt:lpstr>TRACER STUDY UNIVERSITAS AIRLANGGA Tahun 2021</vt:lpstr>
      <vt:lpstr>OUTLINE</vt:lpstr>
      <vt:lpstr>PROFIL RESPONDEN</vt:lpstr>
      <vt:lpstr>Response Rate</vt:lpstr>
      <vt:lpstr>Domisili Asal Responden</vt:lpstr>
      <vt:lpstr>Kesamaan Alamat Responden dengan Alamat Asal</vt:lpstr>
      <vt:lpstr>Sumber Biaya Kuliah</vt:lpstr>
      <vt:lpstr>Aktivitas Setelah Lulus</vt:lpstr>
      <vt:lpstr>Sertifikasi Kompetensi</vt:lpstr>
      <vt:lpstr>BEKERJA/ SEBAGAI PEKERJA</vt:lpstr>
      <vt:lpstr>Waktu Mendapatkan Pekerjaan Pertama</vt:lpstr>
      <vt:lpstr>Skala Perusahaan Pekerjaan Pertama</vt:lpstr>
      <vt:lpstr>Jenis Perusahaan Pekerjaan Pertama</vt:lpstr>
      <vt:lpstr>Posisi Saat Pekerjaan Pertama</vt:lpstr>
      <vt:lpstr>Pedapatan Responden yang Bekerja</vt:lpstr>
      <vt:lpstr>Kesesuaian Pekerjaan dengan Keilmuan</vt:lpstr>
      <vt:lpstr>Tingkat Pendidikan yang Sesuai dengan Pekerjaan</vt:lpstr>
      <vt:lpstr>Keluar/Pindah Pekerjaan</vt:lpstr>
      <vt:lpstr>BERWIRAUSAHA</vt:lpstr>
      <vt:lpstr>Sumber Belajar Wirausaha</vt:lpstr>
      <vt:lpstr>Kategori Bidang Usaha</vt:lpstr>
      <vt:lpstr>Pendapatan Responden yang Berwirausaha</vt:lpstr>
      <vt:lpstr>Kesesuaian Usaha dengan Keilmuan</vt:lpstr>
      <vt:lpstr>Tingkat yang Sesuai dengan Usaha</vt:lpstr>
      <vt:lpstr>BELUM/TIDAK BEKERJA</vt:lpstr>
      <vt:lpstr>Alasan Responden Belum/ Tidak Bekerja</vt:lpstr>
      <vt:lpstr>Kompetensi Lulusan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TRACER STUDY UNIVERSITAS AIRLANGGA Tahun 2021</dc:title>
  <cp:lastModifiedBy>Rista</cp:lastModifiedBy>
  <cp:revision>14</cp:revision>
  <dcterms:modified xsi:type="dcterms:W3CDTF">2022-10-24T07:54:49Z</dcterms:modified>
</cp:coreProperties>
</file>